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7" r:id="rId14"/>
    <p:sldId id="268" r:id="rId15"/>
    <p:sldId id="270" r:id="rId16"/>
    <p:sldId id="271" r:id="rId17"/>
    <p:sldId id="272" r:id="rId18"/>
    <p:sldId id="273" r:id="rId19"/>
    <p:sldId id="274" r:id="rId20"/>
    <p:sldId id="275" r:id="rId21"/>
    <p:sldId id="276" r:id="rId22"/>
    <p:sldId id="278" r:id="rId23"/>
    <p:sldId id="279" r:id="rId24"/>
    <p:sldId id="277" r:id="rId25"/>
    <p:sldId id="281" r:id="rId26"/>
    <p:sldId id="282" r:id="rId27"/>
    <p:sldId id="283" r:id="rId28"/>
    <p:sldId id="284" r:id="rId29"/>
    <p:sldId id="285" r:id="rId30"/>
    <p:sldId id="286" r:id="rId31"/>
    <p:sldId id="287" r:id="rId32"/>
    <p:sldId id="288" r:id="rId33"/>
    <p:sldId id="290" r:id="rId34"/>
    <p:sldId id="289" r:id="rId35"/>
    <p:sldId id="291" r:id="rId36"/>
    <p:sldId id="292" r:id="rId37"/>
    <p:sldId id="293" r:id="rId38"/>
    <p:sldId id="294" r:id="rId39"/>
    <p:sldId id="295" r:id="rId40"/>
    <p:sldId id="296" r:id="rId41"/>
  </p:sldIdLst>
  <p:sldSz cx="9144000" cy="6858000" type="screen4x3"/>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2244" y="-5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8B2419-91B3-420D-B287-40A3B30A8B0A}" type="datetimeFigureOut">
              <a:rPr lang="zh-HK" altLang="en-US" smtClean="0"/>
              <a:t>26/9/2017</a:t>
            </a:fld>
            <a:endParaRPr lang="zh-HK"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6ABAD1-7752-4D02-9BCD-1897233EFD34}" type="slidenum">
              <a:rPr lang="zh-HK" altLang="en-US" smtClean="0"/>
              <a:t>‹#›</a:t>
            </a:fld>
            <a:endParaRPr lang="zh-HK" altLang="en-US"/>
          </a:p>
        </p:txBody>
      </p:sp>
    </p:spTree>
    <p:extLst>
      <p:ext uri="{BB962C8B-B14F-4D97-AF65-F5344CB8AC3E}">
        <p14:creationId xmlns:p14="http://schemas.microsoft.com/office/powerpoint/2010/main" val="1253396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HK" dirty="0" smtClean="0"/>
              <a:t>Optional</a:t>
            </a:r>
            <a:r>
              <a:rPr lang="en-US" altLang="zh-HK" baseline="0" dirty="0" smtClean="0"/>
              <a:t> slide – skip if time tight </a:t>
            </a:r>
            <a:endParaRPr lang="zh-HK" altLang="en-US" dirty="0" smtClean="0"/>
          </a:p>
          <a:p>
            <a:endParaRPr lang="zh-HK" altLang="en-US" dirty="0"/>
          </a:p>
        </p:txBody>
      </p:sp>
      <p:sp>
        <p:nvSpPr>
          <p:cNvPr id="4" name="投影片編號版面配置區 3"/>
          <p:cNvSpPr>
            <a:spLocks noGrp="1"/>
          </p:cNvSpPr>
          <p:nvPr>
            <p:ph type="sldNum" sz="quarter" idx="10"/>
          </p:nvPr>
        </p:nvSpPr>
        <p:spPr/>
        <p:txBody>
          <a:bodyPr/>
          <a:lstStyle/>
          <a:p>
            <a:fld id="{916ABAD1-7752-4D02-9BCD-1897233EFD34}" type="slidenum">
              <a:rPr lang="zh-HK" altLang="en-US" smtClean="0"/>
              <a:t>36</a:t>
            </a:fld>
            <a:endParaRPr lang="zh-HK" altLang="en-US"/>
          </a:p>
        </p:txBody>
      </p:sp>
    </p:spTree>
    <p:extLst>
      <p:ext uri="{BB962C8B-B14F-4D97-AF65-F5344CB8AC3E}">
        <p14:creationId xmlns:p14="http://schemas.microsoft.com/office/powerpoint/2010/main" val="580031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smtClean="0"/>
              <a:t>Optional</a:t>
            </a:r>
            <a:r>
              <a:rPr lang="en-US" altLang="zh-HK" baseline="0" dirty="0" smtClean="0"/>
              <a:t> slide – skip if time tight </a:t>
            </a:r>
            <a:endParaRPr lang="zh-HK" altLang="en-US" dirty="0"/>
          </a:p>
        </p:txBody>
      </p:sp>
      <p:sp>
        <p:nvSpPr>
          <p:cNvPr id="4" name="投影片編號版面配置區 3"/>
          <p:cNvSpPr>
            <a:spLocks noGrp="1"/>
          </p:cNvSpPr>
          <p:nvPr>
            <p:ph type="sldNum" sz="quarter" idx="10"/>
          </p:nvPr>
        </p:nvSpPr>
        <p:spPr/>
        <p:txBody>
          <a:bodyPr/>
          <a:lstStyle/>
          <a:p>
            <a:fld id="{916ABAD1-7752-4D02-9BCD-1897233EFD34}" type="slidenum">
              <a:rPr lang="zh-HK" altLang="en-US" smtClean="0"/>
              <a:t>37</a:t>
            </a:fld>
            <a:endParaRPr lang="zh-HK" altLang="en-US"/>
          </a:p>
        </p:txBody>
      </p:sp>
    </p:spTree>
    <p:extLst>
      <p:ext uri="{BB962C8B-B14F-4D97-AF65-F5344CB8AC3E}">
        <p14:creationId xmlns:p14="http://schemas.microsoft.com/office/powerpoint/2010/main" val="1007233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4" name="標題 13"/>
          <p:cNvSpPr>
            <a:spLocks noGrp="1"/>
          </p:cNvSpPr>
          <p:nvPr>
            <p:ph type="ctrTitle"/>
          </p:nvPr>
        </p:nvSpPr>
        <p:spPr>
          <a:xfrm>
            <a:off x="1432560" y="359898"/>
            <a:ext cx="7406640" cy="1472184"/>
          </a:xfrm>
        </p:spPr>
        <p:txBody>
          <a:bodyPr anchor="b"/>
          <a:lstStyle>
            <a:lvl1pPr algn="l">
              <a:defRPr/>
            </a:lvl1pPr>
            <a:extLst/>
          </a:lstStyle>
          <a:p>
            <a:r>
              <a:rPr kumimoji="0" lang="zh-TW" altLang="en-US" smtClean="0"/>
              <a:t>按一下以編輯母片標題樣式</a:t>
            </a:r>
            <a:endParaRPr kumimoji="0" lang="en-US"/>
          </a:p>
        </p:txBody>
      </p:sp>
      <p:sp>
        <p:nvSpPr>
          <p:cNvPr id="22" name="副標題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7" name="日期版面配置區 6"/>
          <p:cNvSpPr>
            <a:spLocks noGrp="1"/>
          </p:cNvSpPr>
          <p:nvPr>
            <p:ph type="dt" sz="half" idx="10"/>
          </p:nvPr>
        </p:nvSpPr>
        <p:spPr/>
        <p:txBody>
          <a:bodyPr/>
          <a:lstStyle>
            <a:extLst/>
          </a:lstStyle>
          <a:p>
            <a:fld id="{18BA75B6-86D4-4A51-9C51-A5C404D06094}" type="datetimeFigureOut">
              <a:rPr lang="zh-HK" altLang="en-US" smtClean="0"/>
              <a:t>26/9/2017</a:t>
            </a:fld>
            <a:endParaRPr lang="zh-HK" altLang="en-US"/>
          </a:p>
        </p:txBody>
      </p:sp>
      <p:sp>
        <p:nvSpPr>
          <p:cNvPr id="20" name="頁尾版面配置區 19"/>
          <p:cNvSpPr>
            <a:spLocks noGrp="1"/>
          </p:cNvSpPr>
          <p:nvPr>
            <p:ph type="ftr" sz="quarter" idx="11"/>
          </p:nvPr>
        </p:nvSpPr>
        <p:spPr/>
        <p:txBody>
          <a:bodyPr/>
          <a:lstStyle>
            <a:extLst/>
          </a:lstStyle>
          <a:p>
            <a:endParaRPr lang="zh-HK" altLang="en-US"/>
          </a:p>
        </p:txBody>
      </p:sp>
      <p:sp>
        <p:nvSpPr>
          <p:cNvPr id="10" name="投影片編號版面配置區 9"/>
          <p:cNvSpPr>
            <a:spLocks noGrp="1"/>
          </p:cNvSpPr>
          <p:nvPr>
            <p:ph type="sldNum" sz="quarter" idx="12"/>
          </p:nvPr>
        </p:nvSpPr>
        <p:spPr/>
        <p:txBody>
          <a:bodyPr/>
          <a:lstStyle>
            <a:extLst/>
          </a:lstStyle>
          <a:p>
            <a:fld id="{B424C17B-A696-459C-9099-36417D18159B}" type="slidenum">
              <a:rPr lang="zh-HK" altLang="en-US" smtClean="0"/>
              <a:t>‹#›</a:t>
            </a:fld>
            <a:endParaRPr lang="zh-HK" altLang="en-US"/>
          </a:p>
        </p:txBody>
      </p:sp>
      <p:sp>
        <p:nvSpPr>
          <p:cNvPr id="8" name="橢圓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18BA75B6-86D4-4A51-9C51-A5C404D06094}" type="datetimeFigureOut">
              <a:rPr lang="zh-HK" altLang="en-US" smtClean="0"/>
              <a:t>26/9/2017</a:t>
            </a:fld>
            <a:endParaRPr lang="zh-HK" altLang="en-US"/>
          </a:p>
        </p:txBody>
      </p:sp>
      <p:sp>
        <p:nvSpPr>
          <p:cNvPr id="5" name="頁尾版面配置區 4"/>
          <p:cNvSpPr>
            <a:spLocks noGrp="1"/>
          </p:cNvSpPr>
          <p:nvPr>
            <p:ph type="ftr" sz="quarter" idx="11"/>
          </p:nvPr>
        </p:nvSpPr>
        <p:spPr/>
        <p:txBody>
          <a:bodyPr/>
          <a:lstStyle>
            <a:extLst/>
          </a:lstStyle>
          <a:p>
            <a:endParaRPr lang="zh-HK" altLang="en-US"/>
          </a:p>
        </p:txBody>
      </p:sp>
      <p:sp>
        <p:nvSpPr>
          <p:cNvPr id="6" name="投影片編號版面配置區 5"/>
          <p:cNvSpPr>
            <a:spLocks noGrp="1"/>
          </p:cNvSpPr>
          <p:nvPr>
            <p:ph type="sldNum" sz="quarter" idx="12"/>
          </p:nvPr>
        </p:nvSpPr>
        <p:spPr/>
        <p:txBody>
          <a:bodyPr/>
          <a:lstStyle>
            <a:extLst/>
          </a:lstStyle>
          <a:p>
            <a:fld id="{B424C17B-A696-459C-9099-36417D18159B}" type="slidenum">
              <a:rPr lang="zh-HK" altLang="en-US" smtClean="0"/>
              <a:t>‹#›</a:t>
            </a:fld>
            <a:endParaRPr lang="zh-HK"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274639"/>
            <a:ext cx="1828800" cy="5851525"/>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1143000" y="274640"/>
            <a:ext cx="55626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18BA75B6-86D4-4A51-9C51-A5C404D06094}" type="datetimeFigureOut">
              <a:rPr lang="zh-HK" altLang="en-US" smtClean="0"/>
              <a:t>26/9/2017</a:t>
            </a:fld>
            <a:endParaRPr lang="zh-HK" altLang="en-US"/>
          </a:p>
        </p:txBody>
      </p:sp>
      <p:sp>
        <p:nvSpPr>
          <p:cNvPr id="5" name="頁尾版面配置區 4"/>
          <p:cNvSpPr>
            <a:spLocks noGrp="1"/>
          </p:cNvSpPr>
          <p:nvPr>
            <p:ph type="ftr" sz="quarter" idx="11"/>
          </p:nvPr>
        </p:nvSpPr>
        <p:spPr/>
        <p:txBody>
          <a:bodyPr/>
          <a:lstStyle>
            <a:extLst/>
          </a:lstStyle>
          <a:p>
            <a:endParaRPr lang="zh-HK" altLang="en-US"/>
          </a:p>
        </p:txBody>
      </p:sp>
      <p:sp>
        <p:nvSpPr>
          <p:cNvPr id="6" name="投影片編號版面配置區 5"/>
          <p:cNvSpPr>
            <a:spLocks noGrp="1"/>
          </p:cNvSpPr>
          <p:nvPr>
            <p:ph type="sldNum" sz="quarter" idx="12"/>
          </p:nvPr>
        </p:nvSpPr>
        <p:spPr/>
        <p:txBody>
          <a:bodyPr/>
          <a:lstStyle>
            <a:extLst/>
          </a:lstStyle>
          <a:p>
            <a:fld id="{B424C17B-A696-459C-9099-36417D18159B}" type="slidenum">
              <a:rPr lang="zh-HK" altLang="en-US" smtClean="0"/>
              <a:t>‹#›</a:t>
            </a:fld>
            <a:endParaRPr lang="zh-HK"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18BA75B6-86D4-4A51-9C51-A5C404D06094}" type="datetimeFigureOut">
              <a:rPr lang="zh-HK" altLang="en-US" smtClean="0"/>
              <a:t>26/9/2017</a:t>
            </a:fld>
            <a:endParaRPr lang="zh-HK" altLang="en-US"/>
          </a:p>
        </p:txBody>
      </p:sp>
      <p:sp>
        <p:nvSpPr>
          <p:cNvPr id="5" name="頁尾版面配置區 4"/>
          <p:cNvSpPr>
            <a:spLocks noGrp="1"/>
          </p:cNvSpPr>
          <p:nvPr>
            <p:ph type="ftr" sz="quarter" idx="11"/>
          </p:nvPr>
        </p:nvSpPr>
        <p:spPr/>
        <p:txBody>
          <a:bodyPr/>
          <a:lstStyle>
            <a:extLst/>
          </a:lstStyle>
          <a:p>
            <a:endParaRPr lang="zh-HK" altLang="en-US"/>
          </a:p>
        </p:txBody>
      </p:sp>
      <p:sp>
        <p:nvSpPr>
          <p:cNvPr id="6" name="投影片編號版面配置區 5"/>
          <p:cNvSpPr>
            <a:spLocks noGrp="1"/>
          </p:cNvSpPr>
          <p:nvPr>
            <p:ph type="sldNum" sz="quarter" idx="12"/>
          </p:nvPr>
        </p:nvSpPr>
        <p:spPr/>
        <p:txBody>
          <a:bodyPr/>
          <a:lstStyle>
            <a:extLst/>
          </a:lstStyle>
          <a:p>
            <a:fld id="{B424C17B-A696-459C-9099-36417D18159B}" type="slidenum">
              <a:rPr lang="zh-HK" altLang="en-US" smtClean="0"/>
              <a:t>‹#›</a:t>
            </a:fld>
            <a:endParaRPr lang="zh-HK"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矩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18BA75B6-86D4-4A51-9C51-A5C404D06094}" type="datetimeFigureOut">
              <a:rPr lang="zh-HK" altLang="en-US" smtClean="0"/>
              <a:t>26/9/2017</a:t>
            </a:fld>
            <a:endParaRPr lang="zh-HK" altLang="en-US"/>
          </a:p>
        </p:txBody>
      </p:sp>
      <p:sp>
        <p:nvSpPr>
          <p:cNvPr id="5" name="頁尾版面配置區 4"/>
          <p:cNvSpPr>
            <a:spLocks noGrp="1"/>
          </p:cNvSpPr>
          <p:nvPr>
            <p:ph type="ftr" sz="quarter" idx="11"/>
          </p:nvPr>
        </p:nvSpPr>
        <p:spPr/>
        <p:txBody>
          <a:bodyPr/>
          <a:lstStyle>
            <a:extLst/>
          </a:lstStyle>
          <a:p>
            <a:endParaRPr lang="zh-HK" altLang="en-US"/>
          </a:p>
        </p:txBody>
      </p:sp>
      <p:sp>
        <p:nvSpPr>
          <p:cNvPr id="6" name="投影片編號版面配置區 5"/>
          <p:cNvSpPr>
            <a:spLocks noGrp="1"/>
          </p:cNvSpPr>
          <p:nvPr>
            <p:ph type="sldNum" sz="quarter" idx="12"/>
          </p:nvPr>
        </p:nvSpPr>
        <p:spPr/>
        <p:txBody>
          <a:bodyPr/>
          <a:lstStyle>
            <a:extLst/>
          </a:lstStyle>
          <a:p>
            <a:fld id="{B424C17B-A696-459C-9099-36417D18159B}" type="slidenum">
              <a:rPr lang="zh-HK" altLang="en-US" smtClean="0"/>
              <a:t>‹#›</a:t>
            </a:fld>
            <a:endParaRPr lang="zh-HK" altLang="en-US"/>
          </a:p>
        </p:txBody>
      </p:sp>
      <p:sp>
        <p:nvSpPr>
          <p:cNvPr id="10" name="矩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18BA75B6-86D4-4A51-9C51-A5C404D06094}" type="datetimeFigureOut">
              <a:rPr lang="zh-HK" altLang="en-US" smtClean="0"/>
              <a:t>26/9/2017</a:t>
            </a:fld>
            <a:endParaRPr lang="zh-HK" altLang="en-US"/>
          </a:p>
        </p:txBody>
      </p:sp>
      <p:sp>
        <p:nvSpPr>
          <p:cNvPr id="6" name="頁尾版面配置區 5"/>
          <p:cNvSpPr>
            <a:spLocks noGrp="1"/>
          </p:cNvSpPr>
          <p:nvPr>
            <p:ph type="ftr" sz="quarter" idx="11"/>
          </p:nvPr>
        </p:nvSpPr>
        <p:spPr/>
        <p:txBody>
          <a:bodyPr/>
          <a:lstStyle>
            <a:extLst/>
          </a:lstStyle>
          <a:p>
            <a:endParaRPr lang="zh-HK" altLang="en-US"/>
          </a:p>
        </p:txBody>
      </p:sp>
      <p:sp>
        <p:nvSpPr>
          <p:cNvPr id="7" name="投影片編號版面配置區 6"/>
          <p:cNvSpPr>
            <a:spLocks noGrp="1"/>
          </p:cNvSpPr>
          <p:nvPr>
            <p:ph type="sldNum" sz="quarter" idx="12"/>
          </p:nvPr>
        </p:nvSpPr>
        <p:spPr/>
        <p:txBody>
          <a:bodyPr/>
          <a:lstStyle>
            <a:extLst/>
          </a:lstStyle>
          <a:p>
            <a:fld id="{B424C17B-A696-459C-9099-36417D18159B}" type="slidenum">
              <a:rPr lang="zh-HK" altLang="en-US" smtClean="0"/>
              <a:t>‹#›</a:t>
            </a:fld>
            <a:endParaRPr lang="zh-HK"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18BA75B6-86D4-4A51-9C51-A5C404D06094}" type="datetimeFigureOut">
              <a:rPr lang="zh-HK" altLang="en-US" smtClean="0"/>
              <a:t>26/9/2017</a:t>
            </a:fld>
            <a:endParaRPr lang="zh-HK" altLang="en-US"/>
          </a:p>
        </p:txBody>
      </p:sp>
      <p:sp>
        <p:nvSpPr>
          <p:cNvPr id="8" name="頁尾版面配置區 7"/>
          <p:cNvSpPr>
            <a:spLocks noGrp="1"/>
          </p:cNvSpPr>
          <p:nvPr>
            <p:ph type="ftr" sz="quarter" idx="11"/>
          </p:nvPr>
        </p:nvSpPr>
        <p:spPr/>
        <p:txBody>
          <a:bodyPr/>
          <a:lstStyle>
            <a:extLst/>
          </a:lstStyle>
          <a:p>
            <a:endParaRPr lang="zh-HK" altLang="en-US"/>
          </a:p>
        </p:txBody>
      </p:sp>
      <p:sp>
        <p:nvSpPr>
          <p:cNvPr id="9" name="投影片編號版面配置區 8"/>
          <p:cNvSpPr>
            <a:spLocks noGrp="1"/>
          </p:cNvSpPr>
          <p:nvPr>
            <p:ph type="sldNum" sz="quarter" idx="12"/>
          </p:nvPr>
        </p:nvSpPr>
        <p:spPr/>
        <p:txBody>
          <a:bodyPr/>
          <a:lstStyle>
            <a:extLst/>
          </a:lstStyle>
          <a:p>
            <a:fld id="{B424C17B-A696-459C-9099-36417D18159B}" type="slidenum">
              <a:rPr lang="zh-HK" altLang="en-US" smtClean="0"/>
              <a:t>‹#›</a:t>
            </a:fld>
            <a:endParaRPr lang="zh-HK"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nchor="ct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18BA75B6-86D4-4A51-9C51-A5C404D06094}" type="datetimeFigureOut">
              <a:rPr lang="zh-HK" altLang="en-US" smtClean="0"/>
              <a:t>26/9/2017</a:t>
            </a:fld>
            <a:endParaRPr lang="zh-HK" altLang="en-US"/>
          </a:p>
        </p:txBody>
      </p:sp>
      <p:sp>
        <p:nvSpPr>
          <p:cNvPr id="4" name="頁尾版面配置區 3"/>
          <p:cNvSpPr>
            <a:spLocks noGrp="1"/>
          </p:cNvSpPr>
          <p:nvPr>
            <p:ph type="ftr" sz="quarter" idx="11"/>
          </p:nvPr>
        </p:nvSpPr>
        <p:spPr/>
        <p:txBody>
          <a:bodyPr/>
          <a:lstStyle>
            <a:extLst/>
          </a:lstStyle>
          <a:p>
            <a:endParaRPr lang="zh-HK" altLang="en-US"/>
          </a:p>
        </p:txBody>
      </p:sp>
      <p:sp>
        <p:nvSpPr>
          <p:cNvPr id="5" name="投影片編號版面配置區 4"/>
          <p:cNvSpPr>
            <a:spLocks noGrp="1"/>
          </p:cNvSpPr>
          <p:nvPr>
            <p:ph type="sldNum" sz="quarter" idx="12"/>
          </p:nvPr>
        </p:nvSpPr>
        <p:spPr/>
        <p:txBody>
          <a:bodyPr/>
          <a:lstStyle>
            <a:extLst/>
          </a:lstStyle>
          <a:p>
            <a:fld id="{B424C17B-A696-459C-9099-36417D18159B}" type="slidenum">
              <a:rPr lang="zh-HK" altLang="en-US" smtClean="0"/>
              <a:t>‹#›</a:t>
            </a:fld>
            <a:endParaRPr lang="zh-HK"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期版面配置區 1"/>
          <p:cNvSpPr>
            <a:spLocks noGrp="1"/>
          </p:cNvSpPr>
          <p:nvPr>
            <p:ph type="dt" sz="half" idx="10"/>
          </p:nvPr>
        </p:nvSpPr>
        <p:spPr/>
        <p:txBody>
          <a:bodyPr/>
          <a:lstStyle>
            <a:extLst/>
          </a:lstStyle>
          <a:p>
            <a:fld id="{18BA75B6-86D4-4A51-9C51-A5C404D06094}" type="datetimeFigureOut">
              <a:rPr lang="zh-HK" altLang="en-US" smtClean="0"/>
              <a:t>26/9/2017</a:t>
            </a:fld>
            <a:endParaRPr lang="zh-HK" altLang="en-US"/>
          </a:p>
        </p:txBody>
      </p:sp>
      <p:sp>
        <p:nvSpPr>
          <p:cNvPr id="3" name="頁尾版面配置區 2"/>
          <p:cNvSpPr>
            <a:spLocks noGrp="1"/>
          </p:cNvSpPr>
          <p:nvPr>
            <p:ph type="ftr" sz="quarter" idx="11"/>
          </p:nvPr>
        </p:nvSpPr>
        <p:spPr/>
        <p:txBody>
          <a:bodyPr/>
          <a:lstStyle>
            <a:extLst/>
          </a:lstStyle>
          <a:p>
            <a:endParaRPr lang="zh-HK" altLang="en-US"/>
          </a:p>
        </p:txBody>
      </p:sp>
      <p:sp>
        <p:nvSpPr>
          <p:cNvPr id="4" name="投影片編號版面配置區 3"/>
          <p:cNvSpPr>
            <a:spLocks noGrp="1"/>
          </p:cNvSpPr>
          <p:nvPr>
            <p:ph type="sldNum" sz="quarter" idx="12"/>
          </p:nvPr>
        </p:nvSpPr>
        <p:spPr/>
        <p:txBody>
          <a:bodyPr/>
          <a:lstStyle>
            <a:extLst/>
          </a:lstStyle>
          <a:p>
            <a:fld id="{B424C17B-A696-459C-9099-36417D18159B}" type="slidenum">
              <a:rPr lang="zh-HK" altLang="en-US" smtClean="0"/>
              <a:t>‹#›</a:t>
            </a:fld>
            <a:endParaRPr lang="zh-HK" altLang="en-US"/>
          </a:p>
        </p:txBody>
      </p:sp>
      <p:sp>
        <p:nvSpPr>
          <p:cNvPr id="6" name="矩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18BA75B6-86D4-4A51-9C51-A5C404D06094}" type="datetimeFigureOut">
              <a:rPr lang="zh-HK" altLang="en-US" smtClean="0"/>
              <a:t>26/9/2017</a:t>
            </a:fld>
            <a:endParaRPr lang="zh-HK" altLang="en-US"/>
          </a:p>
        </p:txBody>
      </p:sp>
      <p:sp>
        <p:nvSpPr>
          <p:cNvPr id="6" name="頁尾版面配置區 5"/>
          <p:cNvSpPr>
            <a:spLocks noGrp="1"/>
          </p:cNvSpPr>
          <p:nvPr>
            <p:ph type="ftr" sz="quarter" idx="11"/>
          </p:nvPr>
        </p:nvSpPr>
        <p:spPr/>
        <p:txBody>
          <a:bodyPr/>
          <a:lstStyle>
            <a:extLst/>
          </a:lstStyle>
          <a:p>
            <a:endParaRPr lang="zh-HK" altLang="en-US"/>
          </a:p>
        </p:txBody>
      </p:sp>
      <p:sp>
        <p:nvSpPr>
          <p:cNvPr id="7" name="投影片編號版面配置區 6"/>
          <p:cNvSpPr>
            <a:spLocks noGrp="1"/>
          </p:cNvSpPr>
          <p:nvPr>
            <p:ph type="sldNum" sz="quarter" idx="12"/>
          </p:nvPr>
        </p:nvSpPr>
        <p:spPr/>
        <p:txBody>
          <a:bodyPr/>
          <a:lstStyle>
            <a:extLst/>
          </a:lstStyle>
          <a:p>
            <a:fld id="{B424C17B-A696-459C-9099-36417D18159B}" type="slidenum">
              <a:rPr lang="zh-HK" altLang="en-US" smtClean="0"/>
              <a:t>‹#›</a:t>
            </a:fld>
            <a:endParaRPr lang="zh-HK"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extLst/>
          </a:lstStyle>
          <a:p>
            <a:fld id="{18BA75B6-86D4-4A51-9C51-A5C404D06094}" type="datetimeFigureOut">
              <a:rPr lang="zh-HK" altLang="en-US" smtClean="0"/>
              <a:t>26/9/2017</a:t>
            </a:fld>
            <a:endParaRPr lang="zh-HK" altLang="en-US"/>
          </a:p>
        </p:txBody>
      </p:sp>
      <p:sp>
        <p:nvSpPr>
          <p:cNvPr id="6" name="頁尾版面配置區 5"/>
          <p:cNvSpPr>
            <a:spLocks noGrp="1"/>
          </p:cNvSpPr>
          <p:nvPr>
            <p:ph type="ftr" sz="quarter" idx="11"/>
          </p:nvPr>
        </p:nvSpPr>
        <p:spPr/>
        <p:txBody>
          <a:bodyPr/>
          <a:lstStyle>
            <a:extLst/>
          </a:lstStyle>
          <a:p>
            <a:endParaRPr lang="zh-HK" altLang="en-US"/>
          </a:p>
        </p:txBody>
      </p:sp>
      <p:sp>
        <p:nvSpPr>
          <p:cNvPr id="7" name="投影片編號版面配置區 6"/>
          <p:cNvSpPr>
            <a:spLocks noGrp="1"/>
          </p:cNvSpPr>
          <p:nvPr>
            <p:ph type="sldNum" sz="quarter" idx="12"/>
          </p:nvPr>
        </p:nvSpPr>
        <p:spPr/>
        <p:txBody>
          <a:bodyPr/>
          <a:lstStyle>
            <a:extLst/>
          </a:lstStyle>
          <a:p>
            <a:fld id="{B424C17B-A696-459C-9099-36417D18159B}" type="slidenum">
              <a:rPr lang="zh-HK" altLang="en-US" smtClean="0"/>
              <a:t>‹#›</a:t>
            </a:fld>
            <a:endParaRPr lang="zh-HK" altLang="en-US"/>
          </a:p>
        </p:txBody>
      </p:sp>
      <p:sp>
        <p:nvSpPr>
          <p:cNvPr id="8" name="矩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圖片版面配置區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TW" altLang="en-US" smtClean="0"/>
              <a:t>按一下圖示以新增圖片</a:t>
            </a:r>
            <a:endParaRPr kumimoji="0" lang="en-US" dirty="0"/>
          </a:p>
        </p:txBody>
      </p:sp>
      <p:sp>
        <p:nvSpPr>
          <p:cNvPr id="9" name="流程圖: 程序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流程圖: 程序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文字版面配置區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圓形圖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甜甜圈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矩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標題版面配置區 4"/>
          <p:cNvSpPr>
            <a:spLocks noGrp="1"/>
          </p:cNvSpPr>
          <p:nvPr>
            <p:ph type="title"/>
          </p:nvPr>
        </p:nvSpPr>
        <p:spPr>
          <a:xfrm>
            <a:off x="1435608" y="274638"/>
            <a:ext cx="7498080" cy="1143000"/>
          </a:xfrm>
          <a:prstGeom prst="rect">
            <a:avLst/>
          </a:prstGeom>
        </p:spPr>
        <p:txBody>
          <a:bodyPr anchor="ctr">
            <a:normAutofit/>
          </a:bodyPr>
          <a:lstStyle>
            <a:extLst/>
          </a:lstStyle>
          <a:p>
            <a:r>
              <a:rPr kumimoji="0" lang="zh-TW" altLang="en-US" smtClean="0"/>
              <a:t>按一下以編輯母片標題樣式</a:t>
            </a:r>
            <a:endParaRPr kumimoji="0" lang="en-US"/>
          </a:p>
        </p:txBody>
      </p:sp>
      <p:sp>
        <p:nvSpPr>
          <p:cNvPr id="9" name="文字版面配置區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4" name="日期版面配置區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8BA75B6-86D4-4A51-9C51-A5C404D06094}" type="datetimeFigureOut">
              <a:rPr lang="zh-HK" altLang="en-US" smtClean="0"/>
              <a:t>26/9/2017</a:t>
            </a:fld>
            <a:endParaRPr lang="zh-HK" altLang="en-US"/>
          </a:p>
        </p:txBody>
      </p:sp>
      <p:sp>
        <p:nvSpPr>
          <p:cNvPr id="10" name="頁尾版面配置區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zh-HK" altLang="en-US"/>
          </a:p>
        </p:txBody>
      </p:sp>
      <p:sp>
        <p:nvSpPr>
          <p:cNvPr id="22" name="投影片編號版面配置區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424C17B-A696-459C-9099-36417D18159B}" type="slidenum">
              <a:rPr lang="zh-HK" altLang="en-US" smtClean="0"/>
              <a:t>‹#›</a:t>
            </a:fld>
            <a:endParaRPr lang="zh-HK" altLang="en-US"/>
          </a:p>
        </p:txBody>
      </p:sp>
      <p:sp>
        <p:nvSpPr>
          <p:cNvPr id="15" name="矩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uptodate.com/contents/dicloxacillin-drug-information?source=see_link" TargetMode="External"/><Relationship Id="rId2" Type="http://schemas.openxmlformats.org/officeDocument/2006/relationships/hyperlink" Target="http://www.uptodate.com/contents/cephalexin-drug-information?source=see_link" TargetMode="External"/><Relationship Id="rId1" Type="http://schemas.openxmlformats.org/officeDocument/2006/relationships/slideLayout" Target="../slideLayouts/slideLayout2.xml"/><Relationship Id="rId5" Type="http://schemas.openxmlformats.org/officeDocument/2006/relationships/hyperlink" Target="http://www.uptodate.com/contents/clindamycin-drug-information?source=see_link" TargetMode="External"/><Relationship Id="rId4" Type="http://schemas.openxmlformats.org/officeDocument/2006/relationships/hyperlink" Target="http://www.uptodate.com/contents/erythromycin-drug-information?source=see_lin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HK" sz="4800" dirty="0" smtClean="0"/>
              <a:t>JCM </a:t>
            </a:r>
            <a:r>
              <a:rPr lang="en-US" altLang="zh-HK" sz="4800" dirty="0"/>
              <a:t>2017-10-11</a:t>
            </a:r>
            <a:r>
              <a:rPr lang="en-US" altLang="zh-HK" sz="4800" dirty="0" smtClean="0"/>
              <a:t/>
            </a:r>
            <a:br>
              <a:rPr lang="en-US" altLang="zh-HK" sz="4800" dirty="0" smtClean="0"/>
            </a:br>
            <a:r>
              <a:rPr lang="en-US" altLang="zh-HK" sz="4800" dirty="0" smtClean="0"/>
              <a:t>OSCE presentation </a:t>
            </a:r>
            <a:br>
              <a:rPr lang="en-US" altLang="zh-HK" sz="4800" dirty="0" smtClean="0"/>
            </a:br>
            <a:endParaRPr lang="zh-HK" altLang="en-US" sz="4800" dirty="0"/>
          </a:p>
        </p:txBody>
      </p:sp>
      <p:sp>
        <p:nvSpPr>
          <p:cNvPr id="3" name="副標題 2"/>
          <p:cNvSpPr>
            <a:spLocks noGrp="1"/>
          </p:cNvSpPr>
          <p:nvPr>
            <p:ph type="body" idx="1"/>
          </p:nvPr>
        </p:nvSpPr>
        <p:spPr/>
        <p:txBody>
          <a:bodyPr/>
          <a:lstStyle/>
          <a:p>
            <a:r>
              <a:rPr lang="en-US" altLang="zh-HK" dirty="0" smtClean="0"/>
              <a:t>TMH </a:t>
            </a:r>
          </a:p>
          <a:p>
            <a:r>
              <a:rPr lang="en-US" altLang="zh-HK" dirty="0" smtClean="0"/>
              <a:t>Dr. Li King Yue</a:t>
            </a:r>
            <a:endParaRPr lang="zh-HK" altLang="en-US" dirty="0"/>
          </a:p>
        </p:txBody>
      </p:sp>
    </p:spTree>
    <p:extLst>
      <p:ext uri="{BB962C8B-B14F-4D97-AF65-F5344CB8AC3E}">
        <p14:creationId xmlns:p14="http://schemas.microsoft.com/office/powerpoint/2010/main" val="3659406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smtClean="0"/>
              <a:t>Describe the ECG findings</a:t>
            </a:r>
            <a:endParaRPr lang="zh-HK" altLang="en-US" dirty="0"/>
          </a:p>
        </p:txBody>
      </p:sp>
      <p:pic>
        <p:nvPicPr>
          <p:cNvPr id="4" name="Picture 0" descr="trifascicular-block.jpg"/>
          <p:cNvPicPr>
            <a:picLocks noGrp="1" noChangeAspect="1"/>
          </p:cNvPicPr>
          <p:nvPr>
            <p:ph idx="1"/>
          </p:nvPr>
        </p:nvPicPr>
        <p:blipFill>
          <a:blip r:embed="rId2" cstate="print"/>
          <a:stretch>
            <a:fillRect/>
          </a:stretch>
        </p:blipFill>
        <p:spPr>
          <a:xfrm>
            <a:off x="1691680" y="1628800"/>
            <a:ext cx="6896905" cy="2736304"/>
          </a:xfrm>
          <a:prstGeom prst="rect">
            <a:avLst/>
          </a:prstGeom>
        </p:spPr>
      </p:pic>
      <p:sp>
        <p:nvSpPr>
          <p:cNvPr id="5" name="文字方塊 4"/>
          <p:cNvSpPr txBox="1"/>
          <p:nvPr/>
        </p:nvSpPr>
        <p:spPr>
          <a:xfrm>
            <a:off x="2339752" y="4941168"/>
            <a:ext cx="5400600" cy="1384995"/>
          </a:xfrm>
          <a:prstGeom prst="rect">
            <a:avLst/>
          </a:prstGeom>
          <a:noFill/>
        </p:spPr>
        <p:txBody>
          <a:bodyPr wrap="square" rtlCol="0">
            <a:spAutoFit/>
          </a:bodyPr>
          <a:lstStyle/>
          <a:p>
            <a:pPr marL="342900" indent="-342900">
              <a:buFont typeface="+mj-lt"/>
              <a:buAutoNum type="arabicPeriod"/>
            </a:pPr>
            <a:r>
              <a:rPr lang="en-US" altLang="zh-HK" sz="2800" dirty="0" smtClean="0">
                <a:solidFill>
                  <a:srgbClr val="002060"/>
                </a:solidFill>
              </a:rPr>
              <a:t>RBBB</a:t>
            </a:r>
          </a:p>
          <a:p>
            <a:pPr marL="342900" indent="-342900">
              <a:buFont typeface="+mj-lt"/>
              <a:buAutoNum type="arabicPeriod"/>
            </a:pPr>
            <a:r>
              <a:rPr lang="en-US" altLang="zh-HK" sz="2800" dirty="0" smtClean="0">
                <a:solidFill>
                  <a:srgbClr val="002060"/>
                </a:solidFill>
              </a:rPr>
              <a:t>Left Axis deviation </a:t>
            </a:r>
          </a:p>
          <a:p>
            <a:pPr marL="342900" indent="-342900">
              <a:buFont typeface="+mj-lt"/>
              <a:buAutoNum type="arabicPeriod"/>
            </a:pPr>
            <a:r>
              <a:rPr lang="en-US" altLang="zh-HK" sz="2800" dirty="0" smtClean="0">
                <a:solidFill>
                  <a:srgbClr val="002060"/>
                </a:solidFill>
              </a:rPr>
              <a:t>Prolonged PR interval </a:t>
            </a:r>
            <a:endParaRPr lang="zh-HK" altLang="en-US" sz="2800" dirty="0">
              <a:solidFill>
                <a:srgbClr val="002060"/>
              </a:solidFill>
            </a:endParaRPr>
          </a:p>
        </p:txBody>
      </p:sp>
    </p:spTree>
    <p:extLst>
      <p:ext uri="{BB962C8B-B14F-4D97-AF65-F5344CB8AC3E}">
        <p14:creationId xmlns:p14="http://schemas.microsoft.com/office/powerpoint/2010/main" val="13823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smtClean="0"/>
              <a:t>What is the ECG </a:t>
            </a:r>
            <a:r>
              <a:rPr lang="en-US" altLang="zh-HK" dirty="0" err="1" smtClean="0"/>
              <a:t>Dx</a:t>
            </a:r>
            <a:r>
              <a:rPr lang="en-US" altLang="zh-HK" dirty="0"/>
              <a:t>?</a:t>
            </a:r>
            <a:endParaRPr lang="zh-HK" altLang="en-US" dirty="0"/>
          </a:p>
        </p:txBody>
      </p:sp>
      <p:sp>
        <p:nvSpPr>
          <p:cNvPr id="3" name="內容版面配置區 2"/>
          <p:cNvSpPr>
            <a:spLocks noGrp="1"/>
          </p:cNvSpPr>
          <p:nvPr>
            <p:ph idx="1"/>
          </p:nvPr>
        </p:nvSpPr>
        <p:spPr>
          <a:xfrm>
            <a:off x="1435608" y="1447800"/>
            <a:ext cx="7456872" cy="1261120"/>
          </a:xfrm>
        </p:spPr>
        <p:txBody>
          <a:bodyPr>
            <a:normAutofit/>
          </a:bodyPr>
          <a:lstStyle/>
          <a:p>
            <a:r>
              <a:rPr lang="en-US" altLang="zh-HK" sz="2800" dirty="0" smtClean="0"/>
              <a:t>“</a:t>
            </a:r>
            <a:r>
              <a:rPr lang="en-US" altLang="zh-HK" sz="2800" dirty="0" err="1" smtClean="0"/>
              <a:t>Trifascicular</a:t>
            </a:r>
            <a:r>
              <a:rPr lang="en-US" altLang="zh-HK" sz="2800" dirty="0" smtClean="0"/>
              <a:t> Block</a:t>
            </a:r>
            <a:r>
              <a:rPr lang="en-US" altLang="zh-HK" sz="2800" dirty="0" smtClean="0"/>
              <a:t>”</a:t>
            </a:r>
            <a:r>
              <a:rPr lang="en-US" altLang="zh-HK" sz="2000" dirty="0" smtClean="0">
                <a:solidFill>
                  <a:srgbClr val="002060"/>
                </a:solidFill>
              </a:rPr>
              <a:t>[misnomer] </a:t>
            </a:r>
            <a:endParaRPr lang="en-US" altLang="zh-HK" sz="2800" dirty="0" smtClean="0">
              <a:solidFill>
                <a:srgbClr val="002060"/>
              </a:solidFill>
            </a:endParaRPr>
          </a:p>
          <a:p>
            <a:r>
              <a:rPr lang="en-US" altLang="zh-HK" sz="2800" dirty="0" smtClean="0"/>
              <a:t>True </a:t>
            </a:r>
            <a:r>
              <a:rPr lang="en-US" altLang="zh-HK" sz="2800" dirty="0" err="1" smtClean="0"/>
              <a:t>Trifascicular</a:t>
            </a:r>
            <a:r>
              <a:rPr lang="en-US" altLang="zh-HK" sz="2800" dirty="0" smtClean="0"/>
              <a:t> block = complete heart block </a:t>
            </a:r>
          </a:p>
          <a:p>
            <a:endParaRPr lang="en-US" altLang="zh-HK" sz="2800" dirty="0"/>
          </a:p>
          <a:p>
            <a:endParaRPr lang="en-US" altLang="zh-HK" sz="2800" dirty="0"/>
          </a:p>
          <a:p>
            <a:endParaRPr lang="zh-HK" altLang="en-US" dirty="0"/>
          </a:p>
        </p:txBody>
      </p:sp>
      <p:pic>
        <p:nvPicPr>
          <p:cNvPr id="4" name="Picture 18" descr="fascilcular block diagra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16708" y="3068960"/>
            <a:ext cx="3607668" cy="368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字方塊 4"/>
          <p:cNvSpPr txBox="1"/>
          <p:nvPr/>
        </p:nvSpPr>
        <p:spPr>
          <a:xfrm>
            <a:off x="1259632" y="2996952"/>
            <a:ext cx="4104456" cy="2031325"/>
          </a:xfrm>
          <a:prstGeom prst="rect">
            <a:avLst/>
          </a:prstGeom>
          <a:noFill/>
        </p:spPr>
        <p:txBody>
          <a:bodyPr wrap="square" rtlCol="0">
            <a:spAutoFit/>
          </a:bodyPr>
          <a:lstStyle/>
          <a:p>
            <a:r>
              <a:rPr lang="en-US" altLang="zh-HK" sz="2800" dirty="0"/>
              <a:t>“</a:t>
            </a:r>
            <a:r>
              <a:rPr lang="en-US" altLang="zh-HK" sz="2800" dirty="0" err="1"/>
              <a:t>Trifascicular</a:t>
            </a:r>
            <a:r>
              <a:rPr lang="en-US" altLang="zh-HK" sz="2800" dirty="0"/>
              <a:t> Block”=</a:t>
            </a:r>
          </a:p>
          <a:p>
            <a:pPr marL="596646" indent="-514350">
              <a:buFont typeface="+mj-lt"/>
              <a:buAutoNum type="arabicPeriod"/>
            </a:pPr>
            <a:r>
              <a:rPr lang="en-US" altLang="zh-HK" sz="1600" dirty="0"/>
              <a:t> </a:t>
            </a:r>
            <a:r>
              <a:rPr lang="en-US" altLang="zh-HK" sz="1600" dirty="0">
                <a:solidFill>
                  <a:srgbClr val="FF0000"/>
                </a:solidFill>
              </a:rPr>
              <a:t>RBBB</a:t>
            </a:r>
            <a:r>
              <a:rPr lang="en-US" altLang="zh-HK" sz="1600" dirty="0"/>
              <a:t> </a:t>
            </a:r>
          </a:p>
          <a:p>
            <a:pPr marL="596646" indent="-514350">
              <a:buFont typeface="+mj-lt"/>
              <a:buAutoNum type="arabicPeriod"/>
            </a:pPr>
            <a:r>
              <a:rPr lang="en-US" altLang="zh-HK" sz="1600" dirty="0"/>
              <a:t>+ </a:t>
            </a:r>
            <a:r>
              <a:rPr lang="en-US" altLang="zh-HK" sz="1600" dirty="0">
                <a:solidFill>
                  <a:srgbClr val="FF0000"/>
                </a:solidFill>
              </a:rPr>
              <a:t>LAFB / </a:t>
            </a:r>
            <a:r>
              <a:rPr lang="en-US" altLang="zh-HK" sz="1600" dirty="0" smtClean="0">
                <a:solidFill>
                  <a:srgbClr val="FF0000"/>
                </a:solidFill>
              </a:rPr>
              <a:t>LPFB </a:t>
            </a:r>
            <a:r>
              <a:rPr lang="en-US" altLang="zh-HK" sz="1600" dirty="0"/>
              <a:t>[manifested as </a:t>
            </a:r>
            <a:r>
              <a:rPr lang="en-US" altLang="zh-HK" sz="1600" dirty="0">
                <a:solidFill>
                  <a:srgbClr val="FF0000"/>
                </a:solidFill>
              </a:rPr>
              <a:t>axis deviation</a:t>
            </a:r>
            <a:r>
              <a:rPr lang="en-US" altLang="zh-HK" sz="1600" dirty="0"/>
              <a:t>]</a:t>
            </a:r>
          </a:p>
          <a:p>
            <a:pPr marL="596646" indent="-514350">
              <a:buFont typeface="+mj-lt"/>
              <a:buAutoNum type="arabicPeriod"/>
            </a:pPr>
            <a:r>
              <a:rPr lang="en-US" altLang="zh-HK" sz="1600" dirty="0"/>
              <a:t>+ 1</a:t>
            </a:r>
            <a:r>
              <a:rPr lang="en-US" altLang="zh-HK" sz="1600" baseline="30000" dirty="0"/>
              <a:t>st</a:t>
            </a:r>
            <a:r>
              <a:rPr lang="en-US" altLang="zh-HK" sz="1600" dirty="0"/>
              <a:t> degree heart block / 2</a:t>
            </a:r>
            <a:r>
              <a:rPr lang="en-US" altLang="zh-HK" sz="1600" baseline="30000" dirty="0"/>
              <a:t>nd</a:t>
            </a:r>
            <a:r>
              <a:rPr lang="en-US" altLang="zh-HK" sz="1600" dirty="0"/>
              <a:t> degree heart block</a:t>
            </a:r>
          </a:p>
          <a:p>
            <a:endParaRPr lang="zh-HK" altLang="en-US" dirty="0"/>
          </a:p>
        </p:txBody>
      </p:sp>
    </p:spTree>
    <p:extLst>
      <p:ext uri="{BB962C8B-B14F-4D97-AF65-F5344CB8AC3E}">
        <p14:creationId xmlns:p14="http://schemas.microsoft.com/office/powerpoint/2010/main" val="291903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smtClean="0"/>
              <a:t>Reversible causes to rule out:</a:t>
            </a:r>
            <a:endParaRPr lang="zh-HK" altLang="en-US" dirty="0"/>
          </a:p>
        </p:txBody>
      </p:sp>
      <p:sp>
        <p:nvSpPr>
          <p:cNvPr id="3" name="內容版面配置區 2"/>
          <p:cNvSpPr>
            <a:spLocks noGrp="1"/>
          </p:cNvSpPr>
          <p:nvPr>
            <p:ph idx="1"/>
          </p:nvPr>
        </p:nvSpPr>
        <p:spPr/>
        <p:txBody>
          <a:bodyPr/>
          <a:lstStyle/>
          <a:p>
            <a:r>
              <a:rPr lang="en-US" altLang="zh-HK" dirty="0" smtClean="0">
                <a:solidFill>
                  <a:srgbClr val="002060"/>
                </a:solidFill>
              </a:rPr>
              <a:t>Hyperkalemia </a:t>
            </a:r>
            <a:r>
              <a:rPr lang="en-US" altLang="zh-HK" sz="1600" dirty="0" smtClean="0">
                <a:solidFill>
                  <a:srgbClr val="0070C0"/>
                </a:solidFill>
              </a:rPr>
              <a:t>[reported to cause transient “</a:t>
            </a:r>
            <a:r>
              <a:rPr lang="en-US" altLang="zh-HK" sz="1600" dirty="0" err="1" smtClean="0">
                <a:solidFill>
                  <a:srgbClr val="0070C0"/>
                </a:solidFill>
              </a:rPr>
              <a:t>trifascicular</a:t>
            </a:r>
            <a:r>
              <a:rPr lang="en-US" altLang="zh-HK" sz="1600" dirty="0" smtClean="0">
                <a:solidFill>
                  <a:srgbClr val="0070C0"/>
                </a:solidFill>
              </a:rPr>
              <a:t> block”]</a:t>
            </a:r>
            <a:endParaRPr lang="en-US" altLang="zh-HK" dirty="0" smtClean="0">
              <a:solidFill>
                <a:srgbClr val="0070C0"/>
              </a:solidFill>
            </a:endParaRPr>
          </a:p>
          <a:p>
            <a:r>
              <a:rPr lang="en-US" altLang="zh-HK" dirty="0" smtClean="0">
                <a:solidFill>
                  <a:srgbClr val="002060"/>
                </a:solidFill>
              </a:rPr>
              <a:t>Digoxin toxicity </a:t>
            </a:r>
            <a:endParaRPr lang="zh-HK" altLang="en-US" dirty="0">
              <a:solidFill>
                <a:srgbClr val="002060"/>
              </a:solidFill>
            </a:endParaRPr>
          </a:p>
        </p:txBody>
      </p:sp>
    </p:spTree>
    <p:extLst>
      <p:ext uri="{BB962C8B-B14F-4D97-AF65-F5344CB8AC3E}">
        <p14:creationId xmlns:p14="http://schemas.microsoft.com/office/powerpoint/2010/main" val="420174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HK" dirty="0" smtClean="0"/>
              <a:t>Do we need to treat all patients with “</a:t>
            </a:r>
            <a:r>
              <a:rPr lang="en-US" altLang="zh-HK" dirty="0" err="1" smtClean="0"/>
              <a:t>trifascicular</a:t>
            </a:r>
            <a:r>
              <a:rPr lang="en-US" altLang="zh-HK" dirty="0" smtClean="0"/>
              <a:t> block”?</a:t>
            </a:r>
            <a:endParaRPr lang="zh-HK" altLang="en-US" dirty="0"/>
          </a:p>
        </p:txBody>
      </p:sp>
      <p:sp>
        <p:nvSpPr>
          <p:cNvPr id="3" name="內容版面配置區 2"/>
          <p:cNvSpPr>
            <a:spLocks noGrp="1"/>
          </p:cNvSpPr>
          <p:nvPr>
            <p:ph idx="1"/>
          </p:nvPr>
        </p:nvSpPr>
        <p:spPr/>
        <p:txBody>
          <a:bodyPr/>
          <a:lstStyle/>
          <a:p>
            <a:r>
              <a:rPr lang="en-US" altLang="zh-HK" sz="2400" dirty="0">
                <a:solidFill>
                  <a:srgbClr val="FF0000"/>
                </a:solidFill>
              </a:rPr>
              <a:t>Delayed conduction through the last fascicle </a:t>
            </a:r>
            <a:r>
              <a:rPr lang="en-US" altLang="zh-HK" sz="2400" dirty="0" smtClean="0"/>
              <a:t>may imply </a:t>
            </a:r>
            <a:r>
              <a:rPr lang="en-US" altLang="zh-HK" sz="2400" dirty="0"/>
              <a:t>the last fascicle may also be </a:t>
            </a:r>
            <a:r>
              <a:rPr lang="en-US" altLang="zh-HK" sz="2400" dirty="0" smtClean="0">
                <a:solidFill>
                  <a:srgbClr val="FF0000"/>
                </a:solidFill>
              </a:rPr>
              <a:t>failing </a:t>
            </a:r>
          </a:p>
          <a:p>
            <a:endParaRPr lang="en-US" altLang="zh-HK" sz="2400" dirty="0"/>
          </a:p>
          <a:p>
            <a:r>
              <a:rPr lang="en-US" altLang="zh-HK" sz="2400" dirty="0" smtClean="0"/>
              <a:t>However, on surface ECG it is not possible to tell whether the delay in conduction is at the </a:t>
            </a:r>
            <a:r>
              <a:rPr lang="en-US" altLang="zh-HK" sz="2400" dirty="0" smtClean="0">
                <a:solidFill>
                  <a:srgbClr val="00B050"/>
                </a:solidFill>
              </a:rPr>
              <a:t>AV node or at the remaining fascicle </a:t>
            </a:r>
          </a:p>
          <a:p>
            <a:endParaRPr lang="en-US" altLang="zh-HK" sz="2400" dirty="0" smtClean="0"/>
          </a:p>
          <a:p>
            <a:r>
              <a:rPr lang="en-US" altLang="zh-HK" sz="2400" dirty="0" smtClean="0">
                <a:solidFill>
                  <a:srgbClr val="FF0000"/>
                </a:solidFill>
              </a:rPr>
              <a:t>Overall risk of progressing </a:t>
            </a:r>
            <a:r>
              <a:rPr lang="en-US" altLang="zh-HK" sz="2400" dirty="0"/>
              <a:t>to complete heart block is thought to be relatively low (</a:t>
            </a:r>
            <a:r>
              <a:rPr lang="en-US" altLang="zh-HK" sz="2400" dirty="0">
                <a:solidFill>
                  <a:srgbClr val="FF0000"/>
                </a:solidFill>
              </a:rPr>
              <a:t>1% per year </a:t>
            </a:r>
            <a:r>
              <a:rPr lang="en-US" altLang="zh-HK" sz="2400" dirty="0"/>
              <a:t>in one cohort study of 554 patients)</a:t>
            </a:r>
          </a:p>
          <a:p>
            <a:endParaRPr lang="zh-HK" altLang="en-US" sz="1800" dirty="0"/>
          </a:p>
        </p:txBody>
      </p:sp>
    </p:spTree>
    <p:extLst>
      <p:ext uri="{BB962C8B-B14F-4D97-AF65-F5344CB8AC3E}">
        <p14:creationId xmlns:p14="http://schemas.microsoft.com/office/powerpoint/2010/main" val="359768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smtClean="0"/>
              <a:t>Symptomatic “</a:t>
            </a:r>
            <a:r>
              <a:rPr lang="en-US" altLang="zh-HK" dirty="0" err="1" smtClean="0"/>
              <a:t>trifascicular</a:t>
            </a:r>
            <a:r>
              <a:rPr lang="en-US" altLang="zh-HK" dirty="0" smtClean="0"/>
              <a:t> block”</a:t>
            </a:r>
            <a:endParaRPr lang="zh-HK" altLang="en-US" dirty="0"/>
          </a:p>
        </p:txBody>
      </p:sp>
      <p:sp>
        <p:nvSpPr>
          <p:cNvPr id="3" name="內容版面配置區 2"/>
          <p:cNvSpPr>
            <a:spLocks noGrp="1"/>
          </p:cNvSpPr>
          <p:nvPr>
            <p:ph idx="1"/>
          </p:nvPr>
        </p:nvSpPr>
        <p:spPr/>
        <p:txBody>
          <a:bodyPr/>
          <a:lstStyle/>
          <a:p>
            <a:r>
              <a:rPr lang="en-US" altLang="zh-HK" dirty="0" smtClean="0"/>
              <a:t>In a patient without other accountable cause of syncope, it </a:t>
            </a:r>
            <a:r>
              <a:rPr lang="en-US" altLang="zh-HK" dirty="0"/>
              <a:t>is possible that they may already had </a:t>
            </a:r>
            <a:r>
              <a:rPr lang="en-US" altLang="zh-HK" dirty="0" smtClean="0"/>
              <a:t>a </a:t>
            </a:r>
            <a:r>
              <a:rPr lang="en-US" altLang="zh-HK" dirty="0" smtClean="0">
                <a:solidFill>
                  <a:srgbClr val="00B050"/>
                </a:solidFill>
              </a:rPr>
              <a:t>transient episode </a:t>
            </a:r>
            <a:r>
              <a:rPr lang="en-US" altLang="zh-HK" dirty="0">
                <a:solidFill>
                  <a:srgbClr val="00B050"/>
                </a:solidFill>
              </a:rPr>
              <a:t>of complete heart block</a:t>
            </a:r>
            <a:r>
              <a:rPr lang="en-US" altLang="zh-HK" dirty="0"/>
              <a:t> </a:t>
            </a:r>
            <a:r>
              <a:rPr lang="en-US" altLang="zh-HK" dirty="0" smtClean="0"/>
              <a:t>during attack</a:t>
            </a:r>
          </a:p>
          <a:p>
            <a:endParaRPr lang="en-US" altLang="zh-HK" dirty="0"/>
          </a:p>
          <a:p>
            <a:r>
              <a:rPr lang="en-US" altLang="zh-HK" dirty="0">
                <a:sym typeface="Wingdings" pitchFamily="2" charset="2"/>
              </a:rPr>
              <a:t> </a:t>
            </a:r>
            <a:r>
              <a:rPr lang="en-US" altLang="zh-HK" dirty="0">
                <a:solidFill>
                  <a:srgbClr val="FF0000"/>
                </a:solidFill>
                <a:sym typeface="Wingdings" pitchFamily="2" charset="2"/>
              </a:rPr>
              <a:t>pacemaker insertion should be considered</a:t>
            </a:r>
            <a:endParaRPr lang="en-US" altLang="zh-HK" dirty="0">
              <a:solidFill>
                <a:srgbClr val="FF0000"/>
              </a:solidFill>
            </a:endParaRPr>
          </a:p>
          <a:p>
            <a:endParaRPr lang="zh-HK" altLang="en-US" dirty="0"/>
          </a:p>
        </p:txBody>
      </p:sp>
    </p:spTree>
    <p:extLst>
      <p:ext uri="{BB962C8B-B14F-4D97-AF65-F5344CB8AC3E}">
        <p14:creationId xmlns:p14="http://schemas.microsoft.com/office/powerpoint/2010/main" val="490607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smtClean="0"/>
              <a:t>Question 3</a:t>
            </a:r>
            <a:endParaRPr lang="zh-HK" altLang="en-US" dirty="0"/>
          </a:p>
        </p:txBody>
      </p:sp>
      <p:sp>
        <p:nvSpPr>
          <p:cNvPr id="3" name="內容版面配置區 2"/>
          <p:cNvSpPr>
            <a:spLocks noGrp="1"/>
          </p:cNvSpPr>
          <p:nvPr>
            <p:ph idx="1"/>
          </p:nvPr>
        </p:nvSpPr>
        <p:spPr/>
        <p:txBody>
          <a:bodyPr/>
          <a:lstStyle/>
          <a:p>
            <a:r>
              <a:rPr lang="en-US" altLang="zh-HK" dirty="0"/>
              <a:t>You have a 35 year old male patient who is suffering from respiratory failure due to severe asthmatic attack. You want to intubate him with rapid sequence intubation (RSI). </a:t>
            </a:r>
            <a:endParaRPr lang="zh-TW" altLang="zh-HK" dirty="0"/>
          </a:p>
          <a:p>
            <a:endParaRPr lang="zh-HK" altLang="en-US" dirty="0"/>
          </a:p>
        </p:txBody>
      </p:sp>
    </p:spTree>
    <p:extLst>
      <p:ext uri="{BB962C8B-B14F-4D97-AF65-F5344CB8AC3E}">
        <p14:creationId xmlns:p14="http://schemas.microsoft.com/office/powerpoint/2010/main" val="67770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lvl="0"/>
            <a:r>
              <a:rPr lang="en-US" altLang="zh-HK" dirty="0">
                <a:effectLst/>
              </a:rPr>
              <a:t>Suggest the best induction agent of choice</a:t>
            </a:r>
            <a:r>
              <a:rPr lang="en-US" altLang="zh-HK" dirty="0" smtClean="0">
                <a:effectLst/>
              </a:rPr>
              <a:t>.</a:t>
            </a:r>
            <a:endParaRPr lang="zh-HK" altLang="en-US" dirty="0"/>
          </a:p>
        </p:txBody>
      </p:sp>
      <p:sp>
        <p:nvSpPr>
          <p:cNvPr id="3" name="內容版面配置區 2"/>
          <p:cNvSpPr>
            <a:spLocks noGrp="1"/>
          </p:cNvSpPr>
          <p:nvPr>
            <p:ph idx="1"/>
          </p:nvPr>
        </p:nvSpPr>
        <p:spPr/>
        <p:txBody>
          <a:bodyPr/>
          <a:lstStyle/>
          <a:p>
            <a:r>
              <a:rPr lang="en-US" altLang="zh-HK" dirty="0" smtClean="0">
                <a:solidFill>
                  <a:srgbClr val="002060"/>
                </a:solidFill>
              </a:rPr>
              <a:t>Ketamine</a:t>
            </a:r>
          </a:p>
          <a:p>
            <a:pPr lvl="1"/>
            <a:r>
              <a:rPr lang="en-US" altLang="zh-HK" dirty="0" smtClean="0"/>
              <a:t>Relieve bronchospasm</a:t>
            </a:r>
          </a:p>
          <a:p>
            <a:pPr lvl="1"/>
            <a:r>
              <a:rPr lang="en-US" altLang="zh-HK" dirty="0" smtClean="0"/>
              <a:t>Dose: 1-2mg/kg </a:t>
            </a:r>
            <a:endParaRPr lang="zh-HK" altLang="en-US" dirty="0"/>
          </a:p>
        </p:txBody>
      </p:sp>
    </p:spTree>
    <p:extLst>
      <p:ext uri="{BB962C8B-B14F-4D97-AF65-F5344CB8AC3E}">
        <p14:creationId xmlns:p14="http://schemas.microsoft.com/office/powerpoint/2010/main" val="96739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HK" dirty="0">
                <a:effectLst/>
              </a:rPr>
              <a:t>List 3 contraindications of the use of succinylcholine in RSI.</a:t>
            </a:r>
            <a:endParaRPr lang="zh-HK" altLang="en-US" dirty="0"/>
          </a:p>
        </p:txBody>
      </p:sp>
      <p:sp>
        <p:nvSpPr>
          <p:cNvPr id="3" name="內容版面配置區 2"/>
          <p:cNvSpPr>
            <a:spLocks noGrp="1"/>
          </p:cNvSpPr>
          <p:nvPr>
            <p:ph idx="1"/>
          </p:nvPr>
        </p:nvSpPr>
        <p:spPr/>
        <p:txBody>
          <a:bodyPr/>
          <a:lstStyle/>
          <a:p>
            <a:endParaRPr lang="en-US" altLang="zh-HK" sz="2800" dirty="0" smtClean="0">
              <a:solidFill>
                <a:srgbClr val="002060"/>
              </a:solidFill>
            </a:endParaRPr>
          </a:p>
          <a:p>
            <a:r>
              <a:rPr lang="en-US" altLang="zh-HK" sz="2800" dirty="0" smtClean="0">
                <a:solidFill>
                  <a:srgbClr val="002060"/>
                </a:solidFill>
              </a:rPr>
              <a:t>Muscular </a:t>
            </a:r>
            <a:r>
              <a:rPr lang="en-US" altLang="zh-HK" sz="2800" dirty="0">
                <a:solidFill>
                  <a:srgbClr val="002060"/>
                </a:solidFill>
              </a:rPr>
              <a:t>dystrophy</a:t>
            </a:r>
          </a:p>
          <a:p>
            <a:r>
              <a:rPr lang="en-US" altLang="zh-HK" sz="2800" dirty="0">
                <a:solidFill>
                  <a:srgbClr val="002060"/>
                </a:solidFill>
              </a:rPr>
              <a:t>Stroke &gt; 72 hours old </a:t>
            </a:r>
          </a:p>
          <a:p>
            <a:r>
              <a:rPr lang="en-US" altLang="zh-HK" sz="2800" dirty="0">
                <a:solidFill>
                  <a:srgbClr val="002060"/>
                </a:solidFill>
              </a:rPr>
              <a:t>Burn &gt;72 hours old </a:t>
            </a:r>
          </a:p>
          <a:p>
            <a:r>
              <a:rPr lang="en-US" altLang="zh-HK" sz="2800" dirty="0">
                <a:solidFill>
                  <a:srgbClr val="002060"/>
                </a:solidFill>
              </a:rPr>
              <a:t>Significant </a:t>
            </a:r>
            <a:r>
              <a:rPr lang="en-US" altLang="zh-HK" sz="2800" dirty="0" smtClean="0">
                <a:solidFill>
                  <a:srgbClr val="002060"/>
                </a:solidFill>
              </a:rPr>
              <a:t>hyperkalemia (</a:t>
            </a:r>
            <a:r>
              <a:rPr lang="en-US" altLang="zh-HK" sz="2800" dirty="0">
                <a:solidFill>
                  <a:srgbClr val="002060"/>
                </a:solidFill>
              </a:rPr>
              <a:t>with ECG change)</a:t>
            </a:r>
          </a:p>
          <a:p>
            <a:r>
              <a:rPr lang="en-US" altLang="zh-HK" sz="2800" dirty="0">
                <a:solidFill>
                  <a:srgbClr val="002060"/>
                </a:solidFill>
              </a:rPr>
              <a:t>Rhabdomyolysis </a:t>
            </a:r>
            <a:endParaRPr lang="en-US" altLang="zh-HK" sz="2800" dirty="0" smtClean="0">
              <a:solidFill>
                <a:srgbClr val="002060"/>
              </a:solidFill>
            </a:endParaRPr>
          </a:p>
          <a:p>
            <a:r>
              <a:rPr lang="en-US" altLang="zh-HK" sz="2800" dirty="0">
                <a:solidFill>
                  <a:srgbClr val="002060"/>
                </a:solidFill>
              </a:rPr>
              <a:t>Personal or </a:t>
            </a:r>
            <a:r>
              <a:rPr lang="en-US" altLang="zh-HK" sz="2800" dirty="0" err="1">
                <a:solidFill>
                  <a:srgbClr val="002060"/>
                </a:solidFill>
              </a:rPr>
              <a:t>FHx</a:t>
            </a:r>
            <a:r>
              <a:rPr lang="en-US" altLang="zh-HK" sz="2800" dirty="0">
                <a:solidFill>
                  <a:srgbClr val="002060"/>
                </a:solidFill>
              </a:rPr>
              <a:t> of malignant hyperthermia</a:t>
            </a:r>
          </a:p>
          <a:p>
            <a:endParaRPr lang="zh-HK" altLang="en-US" dirty="0"/>
          </a:p>
          <a:p>
            <a:endParaRPr lang="zh-HK" altLang="en-US" dirty="0"/>
          </a:p>
        </p:txBody>
      </p:sp>
    </p:spTree>
    <p:extLst>
      <p:ext uri="{BB962C8B-B14F-4D97-AF65-F5344CB8AC3E}">
        <p14:creationId xmlns:p14="http://schemas.microsoft.com/office/powerpoint/2010/main" val="105248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smtClean="0"/>
              <a:t>What is happening?</a:t>
            </a:r>
            <a:endParaRPr lang="zh-HK" altLang="en-US" dirty="0"/>
          </a:p>
        </p:txBody>
      </p:sp>
      <p:sp>
        <p:nvSpPr>
          <p:cNvPr id="3" name="內容版面配置區 2"/>
          <p:cNvSpPr>
            <a:spLocks noGrp="1"/>
          </p:cNvSpPr>
          <p:nvPr>
            <p:ph idx="1"/>
          </p:nvPr>
        </p:nvSpPr>
        <p:spPr/>
        <p:txBody>
          <a:bodyPr/>
          <a:lstStyle/>
          <a:p>
            <a:r>
              <a:rPr lang="en-US" altLang="zh-HK" sz="2800" dirty="0"/>
              <a:t>After giving the induction agent and succinylcholine, you noticed muscle fasciculation. However, the masseter muscles did not relax as you anticipated. You find it extremely difficult to open the mouth. </a:t>
            </a:r>
            <a:endParaRPr lang="zh-TW" altLang="zh-HK" sz="2800" dirty="0"/>
          </a:p>
          <a:p>
            <a:endParaRPr lang="en-US" altLang="zh-HK" dirty="0" smtClean="0"/>
          </a:p>
          <a:p>
            <a:pPr marL="365760" lvl="1" indent="-283464">
              <a:spcBef>
                <a:spcPts val="600"/>
              </a:spcBef>
              <a:buSzPct val="80000"/>
              <a:buFont typeface="Wingdings 2"/>
              <a:buChar char=""/>
            </a:pPr>
            <a:r>
              <a:rPr lang="en-US" altLang="zh-HK" sz="3200" dirty="0">
                <a:solidFill>
                  <a:srgbClr val="FF0000"/>
                </a:solidFill>
              </a:rPr>
              <a:t>Succinylcholine induced </a:t>
            </a:r>
            <a:r>
              <a:rPr lang="en-US" altLang="zh-HK" sz="3200" dirty="0" smtClean="0">
                <a:solidFill>
                  <a:srgbClr val="FF0000"/>
                </a:solidFill>
              </a:rPr>
              <a:t>trismus / Masseter muscle rigidity (MMR)</a:t>
            </a:r>
            <a:endParaRPr lang="zh-HK" altLang="en-US" sz="3200" dirty="0">
              <a:solidFill>
                <a:srgbClr val="FF0000"/>
              </a:solidFill>
            </a:endParaRPr>
          </a:p>
          <a:p>
            <a:endParaRPr lang="zh-HK" altLang="en-US" dirty="0"/>
          </a:p>
        </p:txBody>
      </p:sp>
      <p:pic>
        <p:nvPicPr>
          <p:cNvPr id="1026" name="Picture 2" descr="“scared icon”的图片搜索结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172400" y="3356992"/>
            <a:ext cx="504056" cy="50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89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lvl="0"/>
            <a:r>
              <a:rPr lang="en-US" altLang="zh-HK" dirty="0">
                <a:effectLst/>
              </a:rPr>
              <a:t>What is the most important initial management</a:t>
            </a:r>
            <a:r>
              <a:rPr lang="en-US" altLang="zh-HK" dirty="0" smtClean="0">
                <a:effectLst/>
              </a:rPr>
              <a:t>?</a:t>
            </a:r>
            <a:endParaRPr lang="zh-HK" altLang="en-US" dirty="0"/>
          </a:p>
        </p:txBody>
      </p:sp>
      <p:sp>
        <p:nvSpPr>
          <p:cNvPr id="3" name="內容版面配置區 2"/>
          <p:cNvSpPr>
            <a:spLocks noGrp="1"/>
          </p:cNvSpPr>
          <p:nvPr>
            <p:ph idx="1"/>
          </p:nvPr>
        </p:nvSpPr>
        <p:spPr/>
        <p:txBody>
          <a:bodyPr/>
          <a:lstStyle/>
          <a:p>
            <a:pPr marL="365760" lvl="1" indent="-283464">
              <a:spcBef>
                <a:spcPts val="600"/>
              </a:spcBef>
              <a:buSzPct val="80000"/>
              <a:buFont typeface="Wingdings 2"/>
              <a:buChar char=""/>
            </a:pPr>
            <a:endParaRPr lang="en-US" altLang="zh-HK" dirty="0" smtClean="0">
              <a:solidFill>
                <a:srgbClr val="FF0000"/>
              </a:solidFill>
            </a:endParaRPr>
          </a:p>
          <a:p>
            <a:pPr marL="365760" lvl="1" indent="-283464">
              <a:spcBef>
                <a:spcPts val="600"/>
              </a:spcBef>
              <a:buSzPct val="80000"/>
              <a:buFont typeface="Wingdings 2"/>
              <a:buChar char=""/>
            </a:pPr>
            <a:r>
              <a:rPr lang="en-US" altLang="zh-HK" dirty="0" smtClean="0">
                <a:solidFill>
                  <a:srgbClr val="FF0000"/>
                </a:solidFill>
              </a:rPr>
              <a:t>Maintain </a:t>
            </a:r>
            <a:r>
              <a:rPr lang="en-US" altLang="zh-HK" dirty="0">
                <a:solidFill>
                  <a:srgbClr val="FF0000"/>
                </a:solidFill>
              </a:rPr>
              <a:t>ventilation with </a:t>
            </a:r>
            <a:r>
              <a:rPr lang="en-US" altLang="zh-HK" dirty="0" smtClean="0">
                <a:solidFill>
                  <a:srgbClr val="FF0000"/>
                </a:solidFill>
              </a:rPr>
              <a:t>BVM</a:t>
            </a:r>
          </a:p>
          <a:p>
            <a:pPr marL="365760" lvl="1" indent="-283464">
              <a:spcBef>
                <a:spcPts val="600"/>
              </a:spcBef>
              <a:buSzPct val="80000"/>
              <a:buFont typeface="Wingdings 2"/>
              <a:buChar char=""/>
            </a:pPr>
            <a:endParaRPr lang="en-US" altLang="zh-HK" dirty="0">
              <a:solidFill>
                <a:srgbClr val="FF0000"/>
              </a:solidFill>
            </a:endParaRPr>
          </a:p>
          <a:p>
            <a:pPr marL="365760" lvl="1" indent="-283464">
              <a:spcBef>
                <a:spcPts val="600"/>
              </a:spcBef>
              <a:buSzPct val="80000"/>
              <a:buFont typeface="Wingdings 2"/>
              <a:buChar char=""/>
            </a:pPr>
            <a:r>
              <a:rPr lang="en-US" altLang="zh-HK" dirty="0" smtClean="0"/>
              <a:t>Trismus may improve / subside after drug effect wear off</a:t>
            </a:r>
            <a:endParaRPr lang="zh-HK" altLang="en-US" dirty="0"/>
          </a:p>
        </p:txBody>
      </p:sp>
      <p:pic>
        <p:nvPicPr>
          <p:cNvPr id="2050" name="Picture 2" descr="“stay calm icon”的图片搜索结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5157192"/>
            <a:ext cx="1512168"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80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smtClean="0"/>
              <a:t>Question 1</a:t>
            </a:r>
            <a:endParaRPr lang="zh-HK" altLang="en-US" dirty="0"/>
          </a:p>
        </p:txBody>
      </p:sp>
      <p:sp>
        <p:nvSpPr>
          <p:cNvPr id="5" name="內容版面配置區 4"/>
          <p:cNvSpPr>
            <a:spLocks noGrp="1"/>
          </p:cNvSpPr>
          <p:nvPr>
            <p:ph idx="1"/>
          </p:nvPr>
        </p:nvSpPr>
        <p:spPr/>
        <p:txBody>
          <a:bodyPr/>
          <a:lstStyle/>
          <a:p>
            <a:r>
              <a:rPr lang="en-US" altLang="zh-HK" dirty="0" smtClean="0"/>
              <a:t>A 33 year old man, got into a bar fight last night.  He do not remember the exact injury mechanism.  He noted there </a:t>
            </a:r>
            <a:r>
              <a:rPr lang="en-US" altLang="zh-HK" dirty="0" smtClean="0"/>
              <a:t>was </a:t>
            </a:r>
            <a:r>
              <a:rPr lang="en-US" altLang="zh-HK" dirty="0" smtClean="0"/>
              <a:t>a wound over this hand and thus </a:t>
            </a:r>
            <a:r>
              <a:rPr lang="en-US" altLang="zh-HK" dirty="0" smtClean="0"/>
              <a:t>attended </a:t>
            </a:r>
            <a:r>
              <a:rPr lang="en-US" altLang="zh-HK" dirty="0" smtClean="0"/>
              <a:t>A&amp;E. </a:t>
            </a:r>
            <a:endParaRPr lang="zh-HK" altLang="en-US" dirty="0"/>
          </a:p>
        </p:txBody>
      </p:sp>
    </p:spTree>
    <p:extLst>
      <p:ext uri="{BB962C8B-B14F-4D97-AF65-F5344CB8AC3E}">
        <p14:creationId xmlns:p14="http://schemas.microsoft.com/office/powerpoint/2010/main" val="2089425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HK" dirty="0">
                <a:effectLst/>
              </a:rPr>
              <a:t>What can you do to relax the masseter muscles?</a:t>
            </a:r>
            <a:endParaRPr lang="zh-HK" altLang="en-US" dirty="0"/>
          </a:p>
        </p:txBody>
      </p:sp>
      <p:sp>
        <p:nvSpPr>
          <p:cNvPr id="3" name="內容版面配置區 2"/>
          <p:cNvSpPr>
            <a:spLocks noGrp="1"/>
          </p:cNvSpPr>
          <p:nvPr>
            <p:ph idx="1"/>
          </p:nvPr>
        </p:nvSpPr>
        <p:spPr/>
        <p:txBody>
          <a:bodyPr/>
          <a:lstStyle/>
          <a:p>
            <a:pPr marL="365760" lvl="1" indent="-283464">
              <a:spcBef>
                <a:spcPts val="600"/>
              </a:spcBef>
              <a:buSzPct val="80000"/>
              <a:buFont typeface="Wingdings 2"/>
              <a:buChar char=""/>
            </a:pPr>
            <a:endParaRPr lang="en-US" altLang="zh-HK" dirty="0" smtClean="0"/>
          </a:p>
          <a:p>
            <a:pPr marL="365760" lvl="1" indent="-283464">
              <a:spcBef>
                <a:spcPts val="600"/>
              </a:spcBef>
              <a:buSzPct val="80000"/>
              <a:buFont typeface="Wingdings 2"/>
              <a:buChar char=""/>
            </a:pPr>
            <a:r>
              <a:rPr lang="en-US" altLang="zh-HK" dirty="0" smtClean="0"/>
              <a:t>Given </a:t>
            </a:r>
            <a:r>
              <a:rPr lang="en-US" altLang="zh-HK" dirty="0"/>
              <a:t>standard dose of </a:t>
            </a:r>
            <a:r>
              <a:rPr lang="en-US" altLang="zh-HK" dirty="0">
                <a:solidFill>
                  <a:srgbClr val="FF0000"/>
                </a:solidFill>
              </a:rPr>
              <a:t>non-depolarizing neuromuscular blocking </a:t>
            </a:r>
            <a:r>
              <a:rPr lang="en-US" altLang="zh-HK" dirty="0" smtClean="0">
                <a:solidFill>
                  <a:srgbClr val="FF0000"/>
                </a:solidFill>
              </a:rPr>
              <a:t>agent </a:t>
            </a:r>
            <a:r>
              <a:rPr lang="en-US" altLang="zh-HK" dirty="0" smtClean="0"/>
              <a:t>is reported to improve the trismus </a:t>
            </a:r>
            <a:endParaRPr lang="zh-HK" altLang="en-US" dirty="0"/>
          </a:p>
          <a:p>
            <a:endParaRPr lang="zh-HK" altLang="en-US" dirty="0"/>
          </a:p>
        </p:txBody>
      </p:sp>
    </p:spTree>
    <p:extLst>
      <p:ext uri="{BB962C8B-B14F-4D97-AF65-F5344CB8AC3E}">
        <p14:creationId xmlns:p14="http://schemas.microsoft.com/office/powerpoint/2010/main" val="55294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smtClean="0"/>
              <a:t>What is happening?</a:t>
            </a:r>
            <a:endParaRPr lang="zh-HK" altLang="en-US" dirty="0"/>
          </a:p>
        </p:txBody>
      </p:sp>
      <p:sp>
        <p:nvSpPr>
          <p:cNvPr id="3" name="內容版面配置區 2"/>
          <p:cNvSpPr>
            <a:spLocks noGrp="1"/>
          </p:cNvSpPr>
          <p:nvPr>
            <p:ph idx="1"/>
          </p:nvPr>
        </p:nvSpPr>
        <p:spPr/>
        <p:txBody>
          <a:bodyPr/>
          <a:lstStyle/>
          <a:p>
            <a:r>
              <a:rPr lang="en-US" altLang="zh-HK" dirty="0"/>
              <a:t>After you managed the airway, the patient later on developed hyperthermia, and worsening acidosis. </a:t>
            </a:r>
            <a:endParaRPr lang="en-US" altLang="zh-HK" dirty="0" smtClean="0"/>
          </a:p>
          <a:p>
            <a:endParaRPr lang="en-US" altLang="zh-TW" dirty="0"/>
          </a:p>
          <a:p>
            <a:pPr marL="365760" lvl="1" indent="-283464">
              <a:spcBef>
                <a:spcPts val="600"/>
              </a:spcBef>
              <a:buSzPct val="80000"/>
              <a:buFont typeface="Wingdings 2"/>
              <a:buChar char=""/>
            </a:pPr>
            <a:r>
              <a:rPr lang="en-US" altLang="zh-HK" dirty="0">
                <a:solidFill>
                  <a:srgbClr val="FF0000"/>
                </a:solidFill>
              </a:rPr>
              <a:t>Malignant hyperthermia </a:t>
            </a:r>
            <a:r>
              <a:rPr lang="en-US" altLang="zh-HK" dirty="0" smtClean="0">
                <a:solidFill>
                  <a:srgbClr val="FF0000"/>
                </a:solidFill>
              </a:rPr>
              <a:t>(MH)</a:t>
            </a:r>
            <a:endParaRPr lang="zh-HK" altLang="en-US" dirty="0">
              <a:solidFill>
                <a:srgbClr val="FF0000"/>
              </a:solidFill>
            </a:endParaRPr>
          </a:p>
          <a:p>
            <a:endParaRPr lang="zh-TW" altLang="zh-HK" dirty="0"/>
          </a:p>
        </p:txBody>
      </p:sp>
    </p:spTree>
    <p:extLst>
      <p:ext uri="{BB962C8B-B14F-4D97-AF65-F5344CB8AC3E}">
        <p14:creationId xmlns:p14="http://schemas.microsoft.com/office/powerpoint/2010/main" val="379923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smtClean="0"/>
              <a:t>What can trigger MH?</a:t>
            </a:r>
            <a:endParaRPr lang="zh-HK" altLang="en-US" dirty="0"/>
          </a:p>
        </p:txBody>
      </p:sp>
      <p:sp>
        <p:nvSpPr>
          <p:cNvPr id="3" name="內容版面配置區 2"/>
          <p:cNvSpPr>
            <a:spLocks noGrp="1"/>
          </p:cNvSpPr>
          <p:nvPr>
            <p:ph idx="1"/>
          </p:nvPr>
        </p:nvSpPr>
        <p:spPr/>
        <p:txBody>
          <a:bodyPr>
            <a:normAutofit/>
          </a:bodyPr>
          <a:lstStyle/>
          <a:p>
            <a:r>
              <a:rPr lang="en-US" altLang="zh-HK" sz="2800" dirty="0">
                <a:solidFill>
                  <a:srgbClr val="FF0000"/>
                </a:solidFill>
              </a:rPr>
              <a:t>V</a:t>
            </a:r>
            <a:r>
              <a:rPr lang="en-US" altLang="zh-HK" sz="2800" dirty="0" smtClean="0">
                <a:solidFill>
                  <a:srgbClr val="FF0000"/>
                </a:solidFill>
              </a:rPr>
              <a:t>olatile </a:t>
            </a:r>
            <a:r>
              <a:rPr lang="en-US" altLang="zh-HK" sz="2800" dirty="0">
                <a:solidFill>
                  <a:srgbClr val="FF0000"/>
                </a:solidFill>
              </a:rPr>
              <a:t>anesthetic </a:t>
            </a:r>
            <a:r>
              <a:rPr lang="en-US" altLang="zh-HK" sz="2800" dirty="0" smtClean="0">
                <a:solidFill>
                  <a:srgbClr val="FF0000"/>
                </a:solidFill>
              </a:rPr>
              <a:t>agent</a:t>
            </a:r>
          </a:p>
          <a:p>
            <a:pPr lvl="1"/>
            <a:r>
              <a:rPr lang="en-US" altLang="zh-HK" sz="2000" dirty="0" smtClean="0"/>
              <a:t>halothane</a:t>
            </a:r>
            <a:r>
              <a:rPr lang="en-US" altLang="zh-HK" sz="2000" dirty="0"/>
              <a:t>, </a:t>
            </a:r>
            <a:r>
              <a:rPr lang="en-US" altLang="zh-HK" sz="2000" dirty="0" err="1" smtClean="0"/>
              <a:t>enflurane</a:t>
            </a:r>
            <a:r>
              <a:rPr lang="en-US" altLang="zh-HK" sz="2000" dirty="0"/>
              <a:t>, </a:t>
            </a:r>
            <a:r>
              <a:rPr lang="en-US" altLang="zh-HK" sz="2000" dirty="0" smtClean="0"/>
              <a:t>isoflurane, sevoflurane, </a:t>
            </a:r>
            <a:r>
              <a:rPr lang="en-US" altLang="zh-HK" sz="2000" dirty="0" err="1" smtClean="0"/>
              <a:t>desflurane</a:t>
            </a:r>
            <a:endParaRPr lang="en-US" altLang="zh-HK" sz="2000" dirty="0" smtClean="0"/>
          </a:p>
          <a:p>
            <a:pPr lvl="1"/>
            <a:endParaRPr lang="en-US" altLang="zh-HK" sz="2000" dirty="0"/>
          </a:p>
          <a:p>
            <a:r>
              <a:rPr lang="en-US" altLang="zh-HK" sz="2400" dirty="0" smtClean="0">
                <a:solidFill>
                  <a:srgbClr val="FF0000"/>
                </a:solidFill>
              </a:rPr>
              <a:t>Succinylcholine</a:t>
            </a:r>
            <a:r>
              <a:rPr lang="en-US" altLang="zh-HK" sz="2400" dirty="0" smtClean="0"/>
              <a:t> alone can trigger MH </a:t>
            </a:r>
          </a:p>
          <a:p>
            <a:pPr lvl="1"/>
            <a:r>
              <a:rPr lang="en-US" altLang="zh-HK" sz="2000" dirty="0" smtClean="0"/>
              <a:t>Case series: </a:t>
            </a:r>
          </a:p>
          <a:p>
            <a:pPr lvl="1"/>
            <a:r>
              <a:rPr lang="en-US" altLang="zh-HK" sz="2000" dirty="0" smtClean="0">
                <a:solidFill>
                  <a:srgbClr val="00B050"/>
                </a:solidFill>
              </a:rPr>
              <a:t>20 out of 129 </a:t>
            </a:r>
            <a:r>
              <a:rPr lang="en-US" altLang="zh-HK" sz="2000" dirty="0">
                <a:solidFill>
                  <a:srgbClr val="00B050"/>
                </a:solidFill>
              </a:rPr>
              <a:t>patients who were biopsy-proven MH-susceptible (MHS</a:t>
            </a:r>
            <a:r>
              <a:rPr lang="en-US" altLang="zh-HK" sz="2000" dirty="0" smtClean="0">
                <a:solidFill>
                  <a:srgbClr val="00B050"/>
                </a:solidFill>
              </a:rPr>
              <a:t>) developed MH triggered by succinylcholine alone</a:t>
            </a:r>
            <a:endParaRPr lang="zh-HK" altLang="en-US" sz="2000" dirty="0">
              <a:solidFill>
                <a:srgbClr val="00B050"/>
              </a:solidFill>
            </a:endParaRPr>
          </a:p>
        </p:txBody>
      </p:sp>
    </p:spTree>
    <p:extLst>
      <p:ext uri="{BB962C8B-B14F-4D97-AF65-F5344CB8AC3E}">
        <p14:creationId xmlns:p14="http://schemas.microsoft.com/office/powerpoint/2010/main" val="327595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HK" dirty="0" smtClean="0"/>
              <a:t>What are the useful clues to recognize MH?</a:t>
            </a:r>
            <a:endParaRPr lang="zh-HK" altLang="en-US" dirty="0"/>
          </a:p>
        </p:txBody>
      </p:sp>
      <p:sp>
        <p:nvSpPr>
          <p:cNvPr id="3" name="內容版面配置區 2"/>
          <p:cNvSpPr>
            <a:spLocks noGrp="1"/>
          </p:cNvSpPr>
          <p:nvPr>
            <p:ph idx="1"/>
          </p:nvPr>
        </p:nvSpPr>
        <p:spPr/>
        <p:txBody>
          <a:bodyPr>
            <a:normAutofit/>
          </a:bodyPr>
          <a:lstStyle/>
          <a:p>
            <a:r>
              <a:rPr lang="en-US" altLang="zh-HK" sz="2400" dirty="0" smtClean="0">
                <a:solidFill>
                  <a:srgbClr val="FF0000"/>
                </a:solidFill>
              </a:rPr>
              <a:t>Masseter muscle rigidity </a:t>
            </a:r>
            <a:r>
              <a:rPr lang="en-US" altLang="zh-HK" sz="2400" dirty="0" smtClean="0"/>
              <a:t>is the most early sign</a:t>
            </a:r>
          </a:p>
          <a:p>
            <a:r>
              <a:rPr lang="en-US" altLang="zh-HK" sz="2400" dirty="0" smtClean="0">
                <a:solidFill>
                  <a:srgbClr val="FF0000"/>
                </a:solidFill>
              </a:rPr>
              <a:t>Generalized muscle rigidity </a:t>
            </a:r>
          </a:p>
          <a:p>
            <a:r>
              <a:rPr lang="en-US" altLang="zh-HK" sz="2400" dirty="0" smtClean="0">
                <a:solidFill>
                  <a:srgbClr val="00B050"/>
                </a:solidFill>
              </a:rPr>
              <a:t>Worsening hypercarbia </a:t>
            </a:r>
            <a:r>
              <a:rPr lang="en-US" altLang="zh-HK" sz="2400" dirty="0" smtClean="0"/>
              <a:t>[gradually elevating ETCO</a:t>
            </a:r>
            <a:r>
              <a:rPr lang="en-US" altLang="zh-HK" sz="2400" baseline="-25000" dirty="0" smtClean="0"/>
              <a:t>2</a:t>
            </a:r>
            <a:r>
              <a:rPr lang="en-US" altLang="zh-TW" sz="2400" dirty="0" smtClean="0"/>
              <a:t>]</a:t>
            </a:r>
          </a:p>
          <a:p>
            <a:r>
              <a:rPr lang="en-US" altLang="zh-HK" sz="2400" dirty="0" smtClean="0">
                <a:solidFill>
                  <a:srgbClr val="00B050"/>
                </a:solidFill>
              </a:rPr>
              <a:t>Tachycardia</a:t>
            </a:r>
            <a:r>
              <a:rPr lang="en-US" altLang="zh-HK" sz="2400" dirty="0" smtClean="0"/>
              <a:t> and autonomic instability </a:t>
            </a:r>
          </a:p>
          <a:p>
            <a:r>
              <a:rPr lang="en-US" altLang="zh-HK" sz="2400" dirty="0" smtClean="0">
                <a:solidFill>
                  <a:srgbClr val="00B050"/>
                </a:solidFill>
              </a:rPr>
              <a:t>Hyperthermia</a:t>
            </a:r>
          </a:p>
          <a:p>
            <a:r>
              <a:rPr lang="en-US" altLang="zh-HK" sz="2400" dirty="0"/>
              <a:t>Worsening metabolic </a:t>
            </a:r>
            <a:r>
              <a:rPr lang="en-US" altLang="zh-HK" sz="2400" dirty="0" smtClean="0"/>
              <a:t>acidosis</a:t>
            </a:r>
          </a:p>
          <a:p>
            <a:r>
              <a:rPr lang="en-US" altLang="zh-HK" sz="2400" dirty="0" smtClean="0"/>
              <a:t>Rhabdomyolysis &amp; </a:t>
            </a:r>
            <a:r>
              <a:rPr lang="en-US" altLang="zh-HK" sz="2400" dirty="0" err="1" smtClean="0"/>
              <a:t>myoglobinuria</a:t>
            </a:r>
            <a:r>
              <a:rPr lang="en-US" altLang="zh-HK" sz="2400" dirty="0" smtClean="0"/>
              <a:t> (late)</a:t>
            </a:r>
          </a:p>
        </p:txBody>
      </p:sp>
      <p:pic>
        <p:nvPicPr>
          <p:cNvPr id="1026" name="Picture 2" descr="“caution”的图片搜索结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5013176"/>
            <a:ext cx="1656184" cy="1315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7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lvl="0"/>
            <a:r>
              <a:rPr lang="en-US" altLang="zh-HK" dirty="0">
                <a:effectLst/>
              </a:rPr>
              <a:t>What is the most useful treatment for this condition</a:t>
            </a:r>
            <a:r>
              <a:rPr lang="en-US" altLang="zh-HK" dirty="0" smtClean="0">
                <a:effectLst/>
              </a:rPr>
              <a:t>?</a:t>
            </a:r>
            <a:endParaRPr lang="zh-HK" altLang="en-US" dirty="0"/>
          </a:p>
        </p:txBody>
      </p:sp>
      <p:sp>
        <p:nvSpPr>
          <p:cNvPr id="3" name="內容版面配置區 2"/>
          <p:cNvSpPr>
            <a:spLocks noGrp="1"/>
          </p:cNvSpPr>
          <p:nvPr>
            <p:ph idx="1"/>
          </p:nvPr>
        </p:nvSpPr>
        <p:spPr/>
        <p:txBody>
          <a:bodyPr/>
          <a:lstStyle/>
          <a:p>
            <a:endParaRPr lang="en-US" altLang="zh-HK" dirty="0" smtClean="0"/>
          </a:p>
          <a:p>
            <a:r>
              <a:rPr lang="en-US" altLang="zh-HK" dirty="0" err="1" smtClean="0">
                <a:solidFill>
                  <a:srgbClr val="FF0000"/>
                </a:solidFill>
              </a:rPr>
              <a:t>Dantrolene</a:t>
            </a:r>
            <a:r>
              <a:rPr lang="en-US" altLang="zh-HK" dirty="0" smtClean="0">
                <a:solidFill>
                  <a:srgbClr val="FF0000"/>
                </a:solidFill>
              </a:rPr>
              <a:t> </a:t>
            </a:r>
            <a:endParaRPr lang="zh-HK" altLang="en-US" dirty="0">
              <a:solidFill>
                <a:srgbClr val="FF0000"/>
              </a:solidFill>
            </a:endParaRPr>
          </a:p>
        </p:txBody>
      </p:sp>
    </p:spTree>
    <p:extLst>
      <p:ext uri="{BB962C8B-B14F-4D97-AF65-F5344CB8AC3E}">
        <p14:creationId xmlns:p14="http://schemas.microsoft.com/office/powerpoint/2010/main" val="62159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r>
              <a:rPr lang="en-US" altLang="zh-HK" dirty="0" smtClean="0"/>
              <a:t>Question 4</a:t>
            </a:r>
            <a:endParaRPr lang="zh-HK" altLang="en-US" dirty="0" smtClean="0"/>
          </a:p>
        </p:txBody>
      </p:sp>
      <p:sp>
        <p:nvSpPr>
          <p:cNvPr id="4099" name="內容版面配置區 2"/>
          <p:cNvSpPr>
            <a:spLocks noGrp="1"/>
          </p:cNvSpPr>
          <p:nvPr>
            <p:ph idx="1"/>
          </p:nvPr>
        </p:nvSpPr>
        <p:spPr/>
        <p:txBody>
          <a:bodyPr/>
          <a:lstStyle/>
          <a:p>
            <a:r>
              <a:rPr lang="en-US" altLang="zh-HK" sz="2000" dirty="0" smtClean="0"/>
              <a:t>30/M presented to the A&amp;E department for a syncope attack while running to catch a bus earlier today. He enjoyed good past health. This is his first episode of syncope, which was preceded by lightheadedness. He had several episodes of lightheadedness while jogging before but without loss of consciousness. </a:t>
            </a:r>
          </a:p>
          <a:p>
            <a:endParaRPr lang="en-US" altLang="zh-TW" sz="2000" dirty="0" smtClean="0"/>
          </a:p>
          <a:p>
            <a:r>
              <a:rPr lang="en-US" altLang="zh-HK" sz="2000" dirty="0" smtClean="0"/>
              <a:t>Vital signs: </a:t>
            </a:r>
            <a:endParaRPr lang="zh-TW" altLang="zh-HK" sz="2000" dirty="0" smtClean="0"/>
          </a:p>
          <a:p>
            <a:pPr marL="400050" lvl="1" indent="0">
              <a:buFontTx/>
              <a:buNone/>
            </a:pPr>
            <a:r>
              <a:rPr lang="en-US" altLang="zh-HK" sz="1600" dirty="0" smtClean="0"/>
              <a:t>BP		108/68	mmHg</a:t>
            </a:r>
            <a:endParaRPr lang="zh-TW" altLang="zh-HK" sz="1600" dirty="0" smtClean="0"/>
          </a:p>
          <a:p>
            <a:pPr marL="400050" lvl="1" indent="0">
              <a:buFontTx/>
              <a:buNone/>
            </a:pPr>
            <a:r>
              <a:rPr lang="en-US" altLang="zh-HK" sz="1600" dirty="0" smtClean="0"/>
              <a:t>P		70	bpm</a:t>
            </a:r>
            <a:endParaRPr lang="zh-TW" altLang="zh-HK" sz="1600" dirty="0" smtClean="0"/>
          </a:p>
          <a:p>
            <a:pPr marL="400050" lvl="1" indent="0">
              <a:buFontTx/>
              <a:buNone/>
            </a:pPr>
            <a:r>
              <a:rPr lang="en-US" altLang="zh-HK" sz="1600" dirty="0" smtClean="0"/>
              <a:t>SpO</a:t>
            </a:r>
            <a:r>
              <a:rPr lang="en-US" altLang="zh-HK" sz="1600" baseline="-25000" dirty="0" smtClean="0"/>
              <a:t>2</a:t>
            </a:r>
            <a:r>
              <a:rPr lang="en-US" altLang="zh-HK" sz="1600" dirty="0" smtClean="0"/>
              <a:t> 		99	%  RA</a:t>
            </a:r>
            <a:endParaRPr lang="zh-TW" altLang="zh-HK" sz="1600" dirty="0" smtClean="0"/>
          </a:p>
          <a:p>
            <a:endParaRPr lang="zh-TW" altLang="zh-HK" sz="2000" dirty="0" smtClean="0"/>
          </a:p>
          <a:p>
            <a:endParaRPr lang="zh-HK" altLang="en-US" dirty="0" smtClean="0"/>
          </a:p>
        </p:txBody>
      </p:sp>
    </p:spTree>
    <p:extLst>
      <p:ext uri="{BB962C8B-B14F-4D97-AF65-F5344CB8AC3E}">
        <p14:creationId xmlns:p14="http://schemas.microsoft.com/office/powerpoint/2010/main" val="10853281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r>
              <a:rPr lang="en-US" altLang="zh-HK" smtClean="0"/>
              <a:t>ECG</a:t>
            </a:r>
            <a:endParaRPr lang="zh-HK" altLang="en-US" smtClean="0"/>
          </a:p>
        </p:txBody>
      </p:sp>
      <p:pic>
        <p:nvPicPr>
          <p:cNvPr id="5123" name="圖片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31913" y="1989138"/>
            <a:ext cx="6583362" cy="3600450"/>
          </a:xfrm>
          <a:noFill/>
        </p:spPr>
      </p:pic>
    </p:spTree>
    <p:extLst>
      <p:ext uri="{BB962C8B-B14F-4D97-AF65-F5344CB8AC3E}">
        <p14:creationId xmlns:p14="http://schemas.microsoft.com/office/powerpoint/2010/main" val="2162496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r>
              <a:rPr lang="en-US" altLang="zh-HK" smtClean="0"/>
              <a:t>Question 1</a:t>
            </a:r>
            <a:endParaRPr lang="zh-HK" altLang="en-US" smtClean="0"/>
          </a:p>
        </p:txBody>
      </p:sp>
      <p:sp>
        <p:nvSpPr>
          <p:cNvPr id="3" name="內容版面配置區 2"/>
          <p:cNvSpPr>
            <a:spLocks noGrp="1"/>
          </p:cNvSpPr>
          <p:nvPr>
            <p:ph idx="1"/>
          </p:nvPr>
        </p:nvSpPr>
        <p:spPr/>
        <p:txBody>
          <a:bodyPr/>
          <a:lstStyle/>
          <a:p>
            <a:r>
              <a:rPr lang="en-US" altLang="zh-HK" sz="2400" smtClean="0"/>
              <a:t>Other than acute ischemia and dysthymias, suggest 5 important ECG diagnoses to look for in a patient with syncope.</a:t>
            </a:r>
          </a:p>
          <a:p>
            <a:endParaRPr lang="en-US" altLang="zh-HK" sz="2400" smtClean="0"/>
          </a:p>
          <a:p>
            <a:pPr lvl="1"/>
            <a:r>
              <a:rPr lang="en-US" altLang="zh-HK" sz="2000" smtClean="0">
                <a:solidFill>
                  <a:srgbClr val="0070C0"/>
                </a:solidFill>
              </a:rPr>
              <a:t>Woff Parkinson White syndrome</a:t>
            </a:r>
          </a:p>
          <a:p>
            <a:pPr lvl="1"/>
            <a:r>
              <a:rPr lang="en-US" altLang="zh-HK" sz="2000" smtClean="0">
                <a:solidFill>
                  <a:srgbClr val="0070C0"/>
                </a:solidFill>
              </a:rPr>
              <a:t>2</a:t>
            </a:r>
            <a:r>
              <a:rPr lang="en-US" altLang="zh-HK" sz="2000" baseline="30000" smtClean="0">
                <a:solidFill>
                  <a:srgbClr val="0070C0"/>
                </a:solidFill>
              </a:rPr>
              <a:t>0</a:t>
            </a:r>
            <a:r>
              <a:rPr lang="en-US" altLang="zh-HK" sz="2000" smtClean="0">
                <a:solidFill>
                  <a:srgbClr val="0070C0"/>
                </a:solidFill>
              </a:rPr>
              <a:t> or 3</a:t>
            </a:r>
            <a:r>
              <a:rPr lang="en-US" altLang="zh-HK" sz="2000" baseline="30000" smtClean="0">
                <a:solidFill>
                  <a:srgbClr val="0070C0"/>
                </a:solidFill>
              </a:rPr>
              <a:t>0</a:t>
            </a:r>
            <a:r>
              <a:rPr lang="en-US" altLang="zh-HK" sz="2000" smtClean="0">
                <a:solidFill>
                  <a:srgbClr val="0070C0"/>
                </a:solidFill>
              </a:rPr>
              <a:t> Heart Block </a:t>
            </a:r>
          </a:p>
          <a:p>
            <a:pPr lvl="1"/>
            <a:r>
              <a:rPr lang="en-US" altLang="zh-HK" sz="2000" smtClean="0">
                <a:solidFill>
                  <a:srgbClr val="0070C0"/>
                </a:solidFill>
              </a:rPr>
              <a:t>“trifascicular block”</a:t>
            </a:r>
          </a:p>
          <a:p>
            <a:pPr lvl="1"/>
            <a:r>
              <a:rPr lang="en-US" altLang="zh-HK" sz="2000" smtClean="0">
                <a:solidFill>
                  <a:srgbClr val="0070C0"/>
                </a:solidFill>
              </a:rPr>
              <a:t>Brugada syndrome</a:t>
            </a:r>
          </a:p>
          <a:p>
            <a:pPr lvl="1"/>
            <a:r>
              <a:rPr lang="en-US" altLang="zh-HK" sz="2000" smtClean="0">
                <a:solidFill>
                  <a:srgbClr val="0070C0"/>
                </a:solidFill>
              </a:rPr>
              <a:t>Hypertrophic cardiomyopathy</a:t>
            </a:r>
          </a:p>
          <a:p>
            <a:pPr lvl="1"/>
            <a:r>
              <a:rPr lang="en-US" altLang="zh-HK" sz="2000" smtClean="0">
                <a:solidFill>
                  <a:srgbClr val="0070C0"/>
                </a:solidFill>
              </a:rPr>
              <a:t>Arrythymogenic Right Ventricular dysplasia</a:t>
            </a:r>
          </a:p>
          <a:p>
            <a:pPr lvl="1"/>
            <a:r>
              <a:rPr lang="en-US" altLang="zh-HK" sz="2000" smtClean="0">
                <a:solidFill>
                  <a:srgbClr val="0070C0"/>
                </a:solidFill>
              </a:rPr>
              <a:t>Prolonged QT</a:t>
            </a:r>
          </a:p>
          <a:p>
            <a:pPr lvl="1"/>
            <a:endParaRPr lang="en-US" altLang="zh-HK" sz="2000" smtClean="0"/>
          </a:p>
          <a:p>
            <a:endParaRPr lang="en-US" altLang="zh-HK" sz="2400" smtClean="0"/>
          </a:p>
          <a:p>
            <a:pPr lvl="1"/>
            <a:endParaRPr lang="zh-HK" altLang="en-US" sz="2000" smtClean="0"/>
          </a:p>
        </p:txBody>
      </p:sp>
      <p:sp>
        <p:nvSpPr>
          <p:cNvPr id="5" name="圓角矩形圖說文字 4"/>
          <p:cNvSpPr/>
          <p:nvPr/>
        </p:nvSpPr>
        <p:spPr>
          <a:xfrm>
            <a:off x="6011863" y="3500438"/>
            <a:ext cx="2736850" cy="1081087"/>
          </a:xfrm>
          <a:prstGeom prst="wedgeRoundRect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HK" dirty="0">
                <a:solidFill>
                  <a:srgbClr val="C00000"/>
                </a:solidFill>
              </a:rPr>
              <a:t>Can  you describe the ECG features of each of these?</a:t>
            </a:r>
            <a:endParaRPr lang="zh-HK" altLang="en-US" dirty="0">
              <a:solidFill>
                <a:srgbClr val="C00000"/>
              </a:solidFill>
            </a:endParaRPr>
          </a:p>
        </p:txBody>
      </p:sp>
    </p:spTree>
    <p:extLst>
      <p:ext uri="{BB962C8B-B14F-4D97-AF65-F5344CB8AC3E}">
        <p14:creationId xmlns:p14="http://schemas.microsoft.com/office/powerpoint/2010/main" val="1234235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p:txBody>
          <a:bodyPr/>
          <a:lstStyle/>
          <a:p>
            <a:r>
              <a:rPr lang="en-US" altLang="zh-HK" smtClean="0"/>
              <a:t>Think from P..QRS..T</a:t>
            </a:r>
            <a:endParaRPr lang="zh-HK" altLang="en-US" smtClean="0"/>
          </a:p>
        </p:txBody>
      </p:sp>
      <p:pic>
        <p:nvPicPr>
          <p:cNvPr id="7171" name="Picture 2" descr="http://resus.me/wp-content/uploads/2017/02/WOBBLER.001-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844675"/>
            <a:ext cx="381635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AutoShape 2" descr="“ECG PQRST”的图片搜索结果"/>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charset="0"/>
                <a:ea typeface="新細明體" charset="-120"/>
              </a:defRPr>
            </a:lvl1pPr>
            <a:lvl2pPr marL="742950" indent="-285750">
              <a:spcBef>
                <a:spcPct val="20000"/>
              </a:spcBef>
              <a:buChar char="–"/>
              <a:defRPr kumimoji="1" sz="2800">
                <a:solidFill>
                  <a:schemeClr val="tx1"/>
                </a:solidFill>
                <a:latin typeface="Arial" charset="0"/>
                <a:ea typeface="新細明體" charset="-120"/>
              </a:defRPr>
            </a:lvl2pPr>
            <a:lvl3pPr marL="1143000" indent="-228600">
              <a:spcBef>
                <a:spcPct val="20000"/>
              </a:spcBef>
              <a:buChar char="•"/>
              <a:defRPr kumimoji="1" sz="2400">
                <a:solidFill>
                  <a:schemeClr val="tx1"/>
                </a:solidFill>
                <a:latin typeface="Arial" charset="0"/>
                <a:ea typeface="新細明體" charset="-120"/>
              </a:defRPr>
            </a:lvl3pPr>
            <a:lvl4pPr marL="1600200" indent="-228600">
              <a:spcBef>
                <a:spcPct val="20000"/>
              </a:spcBef>
              <a:buChar char="–"/>
              <a:defRPr kumimoji="1" sz="2000">
                <a:solidFill>
                  <a:schemeClr val="tx1"/>
                </a:solidFill>
                <a:latin typeface="Arial" charset="0"/>
                <a:ea typeface="新細明體" charset="-120"/>
              </a:defRPr>
            </a:lvl4pPr>
            <a:lvl5pPr marL="2057400" indent="-22860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spcBef>
                <a:spcPct val="0"/>
              </a:spcBef>
              <a:buFontTx/>
              <a:buNone/>
            </a:pPr>
            <a:endParaRPr lang="zh-HK" altLang="en-US" sz="1800"/>
          </a:p>
        </p:txBody>
      </p:sp>
      <p:sp>
        <p:nvSpPr>
          <p:cNvPr id="7173" name="AutoShape 4" descr="“ECG PQRST”的图片搜索结果"/>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charset="0"/>
                <a:ea typeface="新細明體" charset="-120"/>
              </a:defRPr>
            </a:lvl1pPr>
            <a:lvl2pPr marL="742950" indent="-285750">
              <a:spcBef>
                <a:spcPct val="20000"/>
              </a:spcBef>
              <a:buChar char="–"/>
              <a:defRPr kumimoji="1" sz="2800">
                <a:solidFill>
                  <a:schemeClr val="tx1"/>
                </a:solidFill>
                <a:latin typeface="Arial" charset="0"/>
                <a:ea typeface="新細明體" charset="-120"/>
              </a:defRPr>
            </a:lvl2pPr>
            <a:lvl3pPr marL="1143000" indent="-228600">
              <a:spcBef>
                <a:spcPct val="20000"/>
              </a:spcBef>
              <a:buChar char="•"/>
              <a:defRPr kumimoji="1" sz="2400">
                <a:solidFill>
                  <a:schemeClr val="tx1"/>
                </a:solidFill>
                <a:latin typeface="Arial" charset="0"/>
                <a:ea typeface="新細明體" charset="-120"/>
              </a:defRPr>
            </a:lvl3pPr>
            <a:lvl4pPr marL="1600200" indent="-228600">
              <a:spcBef>
                <a:spcPct val="20000"/>
              </a:spcBef>
              <a:buChar char="–"/>
              <a:defRPr kumimoji="1" sz="2000">
                <a:solidFill>
                  <a:schemeClr val="tx1"/>
                </a:solidFill>
                <a:latin typeface="Arial" charset="0"/>
                <a:ea typeface="新細明體" charset="-120"/>
              </a:defRPr>
            </a:lvl4pPr>
            <a:lvl5pPr marL="2057400" indent="-22860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spcBef>
                <a:spcPct val="0"/>
              </a:spcBef>
              <a:buFontTx/>
              <a:buNone/>
            </a:pPr>
            <a:endParaRPr lang="zh-HK" altLang="en-US" sz="1800"/>
          </a:p>
        </p:txBody>
      </p:sp>
      <p:sp>
        <p:nvSpPr>
          <p:cNvPr id="7174" name="AutoShape 6" descr="“ECG PQRST”的图片搜索结果"/>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charset="0"/>
                <a:ea typeface="新細明體" charset="-120"/>
              </a:defRPr>
            </a:lvl1pPr>
            <a:lvl2pPr marL="742950" indent="-285750">
              <a:spcBef>
                <a:spcPct val="20000"/>
              </a:spcBef>
              <a:buChar char="–"/>
              <a:defRPr kumimoji="1" sz="2800">
                <a:solidFill>
                  <a:schemeClr val="tx1"/>
                </a:solidFill>
                <a:latin typeface="Arial" charset="0"/>
                <a:ea typeface="新細明體" charset="-120"/>
              </a:defRPr>
            </a:lvl2pPr>
            <a:lvl3pPr marL="1143000" indent="-228600">
              <a:spcBef>
                <a:spcPct val="20000"/>
              </a:spcBef>
              <a:buChar char="•"/>
              <a:defRPr kumimoji="1" sz="2400">
                <a:solidFill>
                  <a:schemeClr val="tx1"/>
                </a:solidFill>
                <a:latin typeface="Arial" charset="0"/>
                <a:ea typeface="新細明體" charset="-120"/>
              </a:defRPr>
            </a:lvl3pPr>
            <a:lvl4pPr marL="1600200" indent="-228600">
              <a:spcBef>
                <a:spcPct val="20000"/>
              </a:spcBef>
              <a:buChar char="–"/>
              <a:defRPr kumimoji="1" sz="2000">
                <a:solidFill>
                  <a:schemeClr val="tx1"/>
                </a:solidFill>
                <a:latin typeface="Arial" charset="0"/>
                <a:ea typeface="新細明體" charset="-120"/>
              </a:defRPr>
            </a:lvl4pPr>
            <a:lvl5pPr marL="2057400" indent="-22860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spcBef>
                <a:spcPct val="0"/>
              </a:spcBef>
              <a:buFontTx/>
              <a:buNone/>
            </a:pPr>
            <a:endParaRPr lang="zh-HK" altLang="en-US" sz="1800"/>
          </a:p>
        </p:txBody>
      </p:sp>
      <p:sp>
        <p:nvSpPr>
          <p:cNvPr id="7175" name="AutoShape 8" descr="“ECG PQRST”的图片搜索结果"/>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charset="0"/>
                <a:ea typeface="新細明體" charset="-120"/>
              </a:defRPr>
            </a:lvl1pPr>
            <a:lvl2pPr marL="742950" indent="-285750">
              <a:spcBef>
                <a:spcPct val="20000"/>
              </a:spcBef>
              <a:buChar char="–"/>
              <a:defRPr kumimoji="1" sz="2800">
                <a:solidFill>
                  <a:schemeClr val="tx1"/>
                </a:solidFill>
                <a:latin typeface="Arial" charset="0"/>
                <a:ea typeface="新細明體" charset="-120"/>
              </a:defRPr>
            </a:lvl2pPr>
            <a:lvl3pPr marL="1143000" indent="-228600">
              <a:spcBef>
                <a:spcPct val="20000"/>
              </a:spcBef>
              <a:buChar char="•"/>
              <a:defRPr kumimoji="1" sz="2400">
                <a:solidFill>
                  <a:schemeClr val="tx1"/>
                </a:solidFill>
                <a:latin typeface="Arial" charset="0"/>
                <a:ea typeface="新細明體" charset="-120"/>
              </a:defRPr>
            </a:lvl3pPr>
            <a:lvl4pPr marL="1600200" indent="-228600">
              <a:spcBef>
                <a:spcPct val="20000"/>
              </a:spcBef>
              <a:buChar char="–"/>
              <a:defRPr kumimoji="1" sz="2000">
                <a:solidFill>
                  <a:schemeClr val="tx1"/>
                </a:solidFill>
                <a:latin typeface="Arial" charset="0"/>
                <a:ea typeface="新細明體" charset="-120"/>
              </a:defRPr>
            </a:lvl4pPr>
            <a:lvl5pPr marL="2057400" indent="-22860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spcBef>
                <a:spcPct val="0"/>
              </a:spcBef>
              <a:buFontTx/>
              <a:buNone/>
            </a:pPr>
            <a:endParaRPr lang="zh-HK" altLang="en-US" sz="1800"/>
          </a:p>
        </p:txBody>
      </p:sp>
      <p:sp>
        <p:nvSpPr>
          <p:cNvPr id="7176" name="AutoShape 10" descr="“ECG PQRST”的图片搜索结果"/>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charset="0"/>
                <a:ea typeface="新細明體" charset="-120"/>
              </a:defRPr>
            </a:lvl1pPr>
            <a:lvl2pPr marL="742950" indent="-285750">
              <a:spcBef>
                <a:spcPct val="20000"/>
              </a:spcBef>
              <a:buChar char="–"/>
              <a:defRPr kumimoji="1" sz="2800">
                <a:solidFill>
                  <a:schemeClr val="tx1"/>
                </a:solidFill>
                <a:latin typeface="Arial" charset="0"/>
                <a:ea typeface="新細明體" charset="-120"/>
              </a:defRPr>
            </a:lvl2pPr>
            <a:lvl3pPr marL="1143000" indent="-228600">
              <a:spcBef>
                <a:spcPct val="20000"/>
              </a:spcBef>
              <a:buChar char="•"/>
              <a:defRPr kumimoji="1" sz="2400">
                <a:solidFill>
                  <a:schemeClr val="tx1"/>
                </a:solidFill>
                <a:latin typeface="Arial" charset="0"/>
                <a:ea typeface="新細明體" charset="-120"/>
              </a:defRPr>
            </a:lvl3pPr>
            <a:lvl4pPr marL="1600200" indent="-228600">
              <a:spcBef>
                <a:spcPct val="20000"/>
              </a:spcBef>
              <a:buChar char="–"/>
              <a:defRPr kumimoji="1" sz="2000">
                <a:solidFill>
                  <a:schemeClr val="tx1"/>
                </a:solidFill>
                <a:latin typeface="Arial" charset="0"/>
                <a:ea typeface="新細明體" charset="-120"/>
              </a:defRPr>
            </a:lvl4pPr>
            <a:lvl5pPr marL="2057400" indent="-22860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spcBef>
                <a:spcPct val="0"/>
              </a:spcBef>
              <a:buFontTx/>
              <a:buNone/>
            </a:pPr>
            <a:endParaRPr lang="zh-HK" altLang="en-US" sz="1800"/>
          </a:p>
        </p:txBody>
      </p:sp>
      <p:pic>
        <p:nvPicPr>
          <p:cNvPr id="7177" name="Picture 12" descr="“ECG PQRST”的图片搜索结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938" y="2133600"/>
            <a:ext cx="3810000"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08090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p:txBody>
          <a:bodyPr>
            <a:normAutofit/>
          </a:bodyPr>
          <a:lstStyle/>
          <a:p>
            <a:r>
              <a:rPr lang="en-US" altLang="zh-HK" sz="3100" dirty="0"/>
              <a:t>Suggest a clinical prediction rule that can be useful in assessing patient with syncope. </a:t>
            </a:r>
            <a:endParaRPr lang="zh-HK" altLang="en-US" dirty="0" smtClean="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204864"/>
            <a:ext cx="7453863"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061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normAutofit fontScale="90000"/>
          </a:bodyPr>
          <a:lstStyle/>
          <a:p>
            <a:r>
              <a:rPr lang="en-US" altLang="zh-HK" dirty="0" smtClean="0"/>
              <a:t>What is the most worrying injury mechanism? </a:t>
            </a:r>
            <a:endParaRPr lang="zh-HK"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2852936"/>
            <a:ext cx="6589007" cy="3706316"/>
          </a:xfrm>
        </p:spPr>
      </p:pic>
    </p:spTree>
    <p:extLst>
      <p:ext uri="{BB962C8B-B14F-4D97-AF65-F5344CB8AC3E}">
        <p14:creationId xmlns:p14="http://schemas.microsoft.com/office/powerpoint/2010/main" val="24118366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p:txBody>
          <a:bodyPr>
            <a:normAutofit/>
          </a:bodyPr>
          <a:lstStyle/>
          <a:p>
            <a:r>
              <a:rPr lang="en-US" altLang="zh-HK" sz="4400" dirty="0"/>
              <a:t>Interpret the ECG. </a:t>
            </a:r>
            <a:endParaRPr lang="zh-HK" altLang="en-US" dirty="0" smtClean="0"/>
          </a:p>
        </p:txBody>
      </p:sp>
      <p:sp>
        <p:nvSpPr>
          <p:cNvPr id="9219" name="內容版面配置區 2"/>
          <p:cNvSpPr>
            <a:spLocks noGrp="1"/>
          </p:cNvSpPr>
          <p:nvPr>
            <p:ph idx="1"/>
          </p:nvPr>
        </p:nvSpPr>
        <p:spPr>
          <a:xfrm>
            <a:off x="508000" y="1557338"/>
            <a:ext cx="8229600" cy="4525962"/>
          </a:xfrm>
        </p:spPr>
        <p:txBody>
          <a:bodyPr/>
          <a:lstStyle/>
          <a:p>
            <a:endParaRPr lang="zh-HK" altLang="en-US" dirty="0" smtClean="0"/>
          </a:p>
        </p:txBody>
      </p:sp>
      <p:pic>
        <p:nvPicPr>
          <p:cNvPr id="9220" name="圖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2349500"/>
            <a:ext cx="658336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直線單箭頭接點 7"/>
          <p:cNvCxnSpPr/>
          <p:nvPr/>
        </p:nvCxnSpPr>
        <p:spPr>
          <a:xfrm>
            <a:off x="1187450" y="2852738"/>
            <a:ext cx="792163" cy="714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222" name="文字方塊 8"/>
          <p:cNvSpPr txBox="1">
            <a:spLocks noChangeArrowheads="1"/>
          </p:cNvSpPr>
          <p:nvPr/>
        </p:nvSpPr>
        <p:spPr bwMode="auto">
          <a:xfrm>
            <a:off x="280988" y="2530475"/>
            <a:ext cx="10112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新細明體" charset="-120"/>
              </a:defRPr>
            </a:lvl1pPr>
            <a:lvl2pPr marL="742950" indent="-285750">
              <a:spcBef>
                <a:spcPct val="20000"/>
              </a:spcBef>
              <a:buChar char="–"/>
              <a:defRPr kumimoji="1" sz="2800">
                <a:solidFill>
                  <a:schemeClr val="tx1"/>
                </a:solidFill>
                <a:latin typeface="Arial" charset="0"/>
                <a:ea typeface="新細明體" charset="-120"/>
              </a:defRPr>
            </a:lvl2pPr>
            <a:lvl3pPr marL="1143000" indent="-228600">
              <a:spcBef>
                <a:spcPct val="20000"/>
              </a:spcBef>
              <a:buChar char="•"/>
              <a:defRPr kumimoji="1" sz="2400">
                <a:solidFill>
                  <a:schemeClr val="tx1"/>
                </a:solidFill>
                <a:latin typeface="Arial" charset="0"/>
                <a:ea typeface="新細明體" charset="-120"/>
              </a:defRPr>
            </a:lvl3pPr>
            <a:lvl4pPr marL="1600200" indent="-228600">
              <a:spcBef>
                <a:spcPct val="20000"/>
              </a:spcBef>
              <a:buChar char="–"/>
              <a:defRPr kumimoji="1" sz="2000">
                <a:solidFill>
                  <a:schemeClr val="tx1"/>
                </a:solidFill>
                <a:latin typeface="Arial" charset="0"/>
                <a:ea typeface="新細明體" charset="-120"/>
              </a:defRPr>
            </a:lvl4pPr>
            <a:lvl5pPr marL="2057400" indent="-22860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spcBef>
                <a:spcPct val="0"/>
              </a:spcBef>
              <a:buFontTx/>
              <a:buNone/>
            </a:pPr>
            <a:r>
              <a:rPr lang="en-US" altLang="zh-HK" sz="1800">
                <a:solidFill>
                  <a:srgbClr val="C00000"/>
                </a:solidFill>
              </a:rPr>
              <a:t>LVH by voltage</a:t>
            </a:r>
            <a:endParaRPr lang="zh-HK" altLang="en-US" sz="1800">
              <a:solidFill>
                <a:srgbClr val="C00000"/>
              </a:solidFill>
            </a:endParaRPr>
          </a:p>
        </p:txBody>
      </p:sp>
      <p:sp>
        <p:nvSpPr>
          <p:cNvPr id="9223" name="文字方塊 9"/>
          <p:cNvSpPr txBox="1">
            <a:spLocks noChangeArrowheads="1"/>
          </p:cNvSpPr>
          <p:nvPr/>
        </p:nvSpPr>
        <p:spPr bwMode="auto">
          <a:xfrm>
            <a:off x="6919913" y="1557338"/>
            <a:ext cx="1012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新細明體" charset="-120"/>
              </a:defRPr>
            </a:lvl1pPr>
            <a:lvl2pPr marL="742950" indent="-285750">
              <a:spcBef>
                <a:spcPct val="20000"/>
              </a:spcBef>
              <a:buChar char="–"/>
              <a:defRPr kumimoji="1" sz="2800">
                <a:solidFill>
                  <a:schemeClr val="tx1"/>
                </a:solidFill>
                <a:latin typeface="Arial" charset="0"/>
                <a:ea typeface="新細明體" charset="-120"/>
              </a:defRPr>
            </a:lvl2pPr>
            <a:lvl3pPr marL="1143000" indent="-228600">
              <a:spcBef>
                <a:spcPct val="20000"/>
              </a:spcBef>
              <a:buChar char="•"/>
              <a:defRPr kumimoji="1" sz="2400">
                <a:solidFill>
                  <a:schemeClr val="tx1"/>
                </a:solidFill>
                <a:latin typeface="Arial" charset="0"/>
                <a:ea typeface="新細明體" charset="-120"/>
              </a:defRPr>
            </a:lvl3pPr>
            <a:lvl4pPr marL="1600200" indent="-228600">
              <a:spcBef>
                <a:spcPct val="20000"/>
              </a:spcBef>
              <a:buChar char="–"/>
              <a:defRPr kumimoji="1" sz="2000">
                <a:solidFill>
                  <a:schemeClr val="tx1"/>
                </a:solidFill>
                <a:latin typeface="Arial" charset="0"/>
                <a:ea typeface="新細明體" charset="-120"/>
              </a:defRPr>
            </a:lvl4pPr>
            <a:lvl5pPr marL="2057400" indent="-22860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spcBef>
                <a:spcPct val="0"/>
              </a:spcBef>
              <a:buFontTx/>
              <a:buNone/>
            </a:pPr>
            <a:r>
              <a:rPr lang="en-US" altLang="zh-HK" sz="1800">
                <a:solidFill>
                  <a:srgbClr val="C00000"/>
                </a:solidFill>
              </a:rPr>
              <a:t>LVH by voltage</a:t>
            </a:r>
            <a:endParaRPr lang="zh-HK" altLang="en-US" sz="1800">
              <a:solidFill>
                <a:srgbClr val="C00000"/>
              </a:solidFill>
            </a:endParaRPr>
          </a:p>
        </p:txBody>
      </p:sp>
      <p:cxnSp>
        <p:nvCxnSpPr>
          <p:cNvPr id="12" name="直線單箭頭接點 11"/>
          <p:cNvCxnSpPr/>
          <p:nvPr/>
        </p:nvCxnSpPr>
        <p:spPr>
          <a:xfrm flipH="1">
            <a:off x="6732588" y="1989138"/>
            <a:ext cx="187325" cy="5413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flipH="1" flipV="1">
            <a:off x="7426325" y="4652963"/>
            <a:ext cx="303213" cy="1552575"/>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9226" name="文字方塊 14"/>
          <p:cNvSpPr txBox="1">
            <a:spLocks noChangeArrowheads="1"/>
          </p:cNvSpPr>
          <p:nvPr/>
        </p:nvSpPr>
        <p:spPr bwMode="auto">
          <a:xfrm>
            <a:off x="5292725" y="6205538"/>
            <a:ext cx="3671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charset="0"/>
                <a:ea typeface="新細明體" charset="-120"/>
              </a:defRPr>
            </a:lvl1pPr>
            <a:lvl2pPr marL="742950" indent="-285750">
              <a:spcBef>
                <a:spcPct val="20000"/>
              </a:spcBef>
              <a:buChar char="–"/>
              <a:defRPr kumimoji="1" sz="2800">
                <a:solidFill>
                  <a:schemeClr val="tx1"/>
                </a:solidFill>
                <a:latin typeface="Arial" charset="0"/>
                <a:ea typeface="新細明體" charset="-120"/>
              </a:defRPr>
            </a:lvl2pPr>
            <a:lvl3pPr marL="1143000" indent="-228600">
              <a:spcBef>
                <a:spcPct val="20000"/>
              </a:spcBef>
              <a:buChar char="•"/>
              <a:defRPr kumimoji="1" sz="2400">
                <a:solidFill>
                  <a:schemeClr val="tx1"/>
                </a:solidFill>
                <a:latin typeface="Arial" charset="0"/>
                <a:ea typeface="新細明體" charset="-120"/>
              </a:defRPr>
            </a:lvl3pPr>
            <a:lvl4pPr marL="1600200" indent="-228600">
              <a:spcBef>
                <a:spcPct val="20000"/>
              </a:spcBef>
              <a:buChar char="–"/>
              <a:defRPr kumimoji="1" sz="2000">
                <a:solidFill>
                  <a:schemeClr val="tx1"/>
                </a:solidFill>
                <a:latin typeface="Arial" charset="0"/>
                <a:ea typeface="新細明體" charset="-120"/>
              </a:defRPr>
            </a:lvl4pPr>
            <a:lvl5pPr marL="2057400" indent="-22860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spcBef>
                <a:spcPct val="0"/>
              </a:spcBef>
              <a:buFontTx/>
              <a:buNone/>
            </a:pPr>
            <a:r>
              <a:rPr lang="en-US" altLang="zh-HK" sz="1800">
                <a:solidFill>
                  <a:srgbClr val="0070C0"/>
                </a:solidFill>
              </a:rPr>
              <a:t>Narrow Q wave in II, III, aVF, V4-6</a:t>
            </a:r>
            <a:endParaRPr lang="zh-HK" altLang="en-US" sz="1800">
              <a:solidFill>
                <a:srgbClr val="0070C0"/>
              </a:solidFill>
            </a:endParaRPr>
          </a:p>
        </p:txBody>
      </p:sp>
      <p:cxnSp>
        <p:nvCxnSpPr>
          <p:cNvPr id="18" name="直線單箭頭接點 17"/>
          <p:cNvCxnSpPr/>
          <p:nvPr/>
        </p:nvCxnSpPr>
        <p:spPr>
          <a:xfrm flipV="1">
            <a:off x="2843213" y="4581525"/>
            <a:ext cx="0" cy="21590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flipV="1">
            <a:off x="3563938" y="4041775"/>
            <a:ext cx="0" cy="21590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08501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p:txBody>
          <a:bodyPr/>
          <a:lstStyle/>
          <a:p>
            <a:r>
              <a:rPr lang="en-US" altLang="zh-HK" smtClean="0"/>
              <a:t>ECG features of HCM</a:t>
            </a:r>
            <a:endParaRPr lang="zh-HK" altLang="en-US" smtClean="0"/>
          </a:p>
        </p:txBody>
      </p:sp>
      <p:sp>
        <p:nvSpPr>
          <p:cNvPr id="10243" name="內容版面配置區 2"/>
          <p:cNvSpPr>
            <a:spLocks noGrp="1"/>
          </p:cNvSpPr>
          <p:nvPr>
            <p:ph idx="1"/>
          </p:nvPr>
        </p:nvSpPr>
        <p:spPr/>
        <p:txBody>
          <a:bodyPr/>
          <a:lstStyle/>
          <a:p>
            <a:r>
              <a:rPr lang="en-US" altLang="zh-HK" sz="2400" smtClean="0">
                <a:solidFill>
                  <a:srgbClr val="FF0000"/>
                </a:solidFill>
              </a:rPr>
              <a:t>Narrow</a:t>
            </a:r>
            <a:r>
              <a:rPr lang="en-US" altLang="zh-HK" sz="2400" smtClean="0">
                <a:solidFill>
                  <a:srgbClr val="00B050"/>
                </a:solidFill>
              </a:rPr>
              <a:t> deep Q wave at lateral leads (I, avL, V5-6)</a:t>
            </a:r>
          </a:p>
          <a:p>
            <a:r>
              <a:rPr lang="en-US" altLang="zh-HK" sz="2400" smtClean="0">
                <a:solidFill>
                  <a:srgbClr val="00B050"/>
                </a:solidFill>
              </a:rPr>
              <a:t>May confuse with previous MI changes </a:t>
            </a:r>
          </a:p>
          <a:p>
            <a:r>
              <a:rPr lang="en-US" altLang="zh-HK" sz="2400" smtClean="0">
                <a:solidFill>
                  <a:srgbClr val="00B050"/>
                </a:solidFill>
              </a:rPr>
              <a:t>However, HCM Q wave </a:t>
            </a:r>
            <a:r>
              <a:rPr lang="en-US" altLang="zh-HK" sz="2400" smtClean="0">
                <a:solidFill>
                  <a:srgbClr val="FF0000"/>
                </a:solidFill>
              </a:rPr>
              <a:t>typically &lt; 40ms</a:t>
            </a:r>
            <a:endParaRPr lang="zh-HK" altLang="en-US" sz="2400" smtClean="0">
              <a:solidFill>
                <a:srgbClr val="FF0000"/>
              </a:solidFill>
            </a:endParaRPr>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050" y="2879725"/>
            <a:ext cx="6877050"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74779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p:txBody>
          <a:bodyPr/>
          <a:lstStyle/>
          <a:p>
            <a:r>
              <a:rPr lang="en-US" altLang="zh-HK" smtClean="0"/>
              <a:t>ECG feature of HCM </a:t>
            </a:r>
            <a:endParaRPr lang="zh-HK" altLang="en-US" smtClean="0"/>
          </a:p>
        </p:txBody>
      </p:sp>
      <p:sp>
        <p:nvSpPr>
          <p:cNvPr id="11267" name="內容版面配置區 2"/>
          <p:cNvSpPr>
            <a:spLocks noGrp="1"/>
          </p:cNvSpPr>
          <p:nvPr>
            <p:ph idx="1"/>
          </p:nvPr>
        </p:nvSpPr>
        <p:spPr/>
        <p:txBody>
          <a:bodyPr/>
          <a:lstStyle/>
          <a:p>
            <a:r>
              <a:rPr lang="en-US" altLang="zh-HK" sz="2800" smtClean="0">
                <a:solidFill>
                  <a:srgbClr val="00B050"/>
                </a:solidFill>
              </a:rPr>
              <a:t>Evidence of Lt atrial enlargement (</a:t>
            </a:r>
            <a:r>
              <a:rPr lang="en-US" altLang="zh-HK" sz="2800" smtClean="0">
                <a:solidFill>
                  <a:srgbClr val="FF0000"/>
                </a:solidFill>
              </a:rPr>
              <a:t>P mitrale</a:t>
            </a:r>
            <a:r>
              <a:rPr lang="en-US" altLang="zh-HK" sz="2800" smtClean="0">
                <a:solidFill>
                  <a:srgbClr val="00B050"/>
                </a:solidFill>
              </a:rPr>
              <a:t>)</a:t>
            </a:r>
            <a:endParaRPr lang="zh-HK" altLang="en-US" sz="2800" smtClean="0">
              <a:solidFill>
                <a:srgbClr val="00B050"/>
              </a:solidFill>
            </a:endParaRPr>
          </a:p>
        </p:txBody>
      </p:sp>
      <p:pic>
        <p:nvPicPr>
          <p:cNvPr id="11268" name="Picture 2" descr="Apical HC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492375"/>
            <a:ext cx="793432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08886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p:txBody>
          <a:bodyPr/>
          <a:lstStyle/>
          <a:p>
            <a:r>
              <a:rPr lang="en-US" altLang="zh-HK" smtClean="0"/>
              <a:t>P wave interpretation</a:t>
            </a:r>
            <a:endParaRPr lang="zh-HK" altLang="en-US" smtClean="0"/>
          </a:p>
        </p:txBody>
      </p:sp>
      <p:pic>
        <p:nvPicPr>
          <p:cNvPr id="133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2205038"/>
            <a:ext cx="3600450" cy="399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3"/>
          <p:cNvPicPr>
            <a:picLocks noChangeAspect="1" noChangeArrowheads="1"/>
          </p:cNvPicPr>
          <p:nvPr/>
        </p:nvPicPr>
        <p:blipFill>
          <a:blip r:embed="rId3">
            <a:extLst>
              <a:ext uri="{28A0092B-C50C-407E-A947-70E740481C1C}">
                <a14:useLocalDpi xmlns:a14="http://schemas.microsoft.com/office/drawing/2010/main" val="0"/>
              </a:ext>
            </a:extLst>
          </a:blip>
          <a:srcRect t="5022" b="10536"/>
          <a:stretch>
            <a:fillRect/>
          </a:stretch>
        </p:blipFill>
        <p:spPr bwMode="auto">
          <a:xfrm>
            <a:off x="900113" y="4941888"/>
            <a:ext cx="2701925" cy="173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4588" y="3309938"/>
            <a:ext cx="2212975" cy="1576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4588" y="1422400"/>
            <a:ext cx="2212975" cy="162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9" name="文字方塊 3"/>
          <p:cNvSpPr txBox="1">
            <a:spLocks noChangeArrowheads="1"/>
          </p:cNvSpPr>
          <p:nvPr/>
        </p:nvSpPr>
        <p:spPr bwMode="auto">
          <a:xfrm>
            <a:off x="3635375" y="2133600"/>
            <a:ext cx="9286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charset="0"/>
                <a:ea typeface="新細明體" charset="-120"/>
              </a:defRPr>
            </a:lvl1pPr>
            <a:lvl2pPr marL="742950" indent="-285750">
              <a:spcBef>
                <a:spcPct val="20000"/>
              </a:spcBef>
              <a:buChar char="–"/>
              <a:defRPr kumimoji="1" sz="2800">
                <a:solidFill>
                  <a:schemeClr val="tx1"/>
                </a:solidFill>
                <a:latin typeface="Arial" charset="0"/>
                <a:ea typeface="新細明體" charset="-120"/>
              </a:defRPr>
            </a:lvl2pPr>
            <a:lvl3pPr marL="1143000" indent="-228600">
              <a:spcBef>
                <a:spcPct val="20000"/>
              </a:spcBef>
              <a:buChar char="•"/>
              <a:defRPr kumimoji="1" sz="2400">
                <a:solidFill>
                  <a:schemeClr val="tx1"/>
                </a:solidFill>
                <a:latin typeface="Arial" charset="0"/>
                <a:ea typeface="新細明體" charset="-120"/>
              </a:defRPr>
            </a:lvl3pPr>
            <a:lvl4pPr marL="1600200" indent="-228600">
              <a:spcBef>
                <a:spcPct val="20000"/>
              </a:spcBef>
              <a:buChar char="–"/>
              <a:defRPr kumimoji="1" sz="2000">
                <a:solidFill>
                  <a:schemeClr val="tx1"/>
                </a:solidFill>
                <a:latin typeface="Arial" charset="0"/>
                <a:ea typeface="新細明體" charset="-120"/>
              </a:defRPr>
            </a:lvl4pPr>
            <a:lvl5pPr marL="2057400" indent="-22860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spcBef>
                <a:spcPct val="0"/>
              </a:spcBef>
              <a:buFontTx/>
              <a:buNone/>
            </a:pPr>
            <a:r>
              <a:rPr lang="en-US" altLang="zh-HK" sz="1800"/>
              <a:t>Normal</a:t>
            </a:r>
            <a:endParaRPr lang="zh-HK" altLang="en-US" sz="1800"/>
          </a:p>
        </p:txBody>
      </p:sp>
      <p:sp>
        <p:nvSpPr>
          <p:cNvPr id="13320" name="文字方塊 4"/>
          <p:cNvSpPr txBox="1">
            <a:spLocks noChangeArrowheads="1"/>
          </p:cNvSpPr>
          <p:nvPr/>
        </p:nvSpPr>
        <p:spPr bwMode="auto">
          <a:xfrm>
            <a:off x="3635375" y="3775075"/>
            <a:ext cx="1584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新細明體" charset="-120"/>
              </a:defRPr>
            </a:lvl1pPr>
            <a:lvl2pPr marL="742950" indent="-285750">
              <a:spcBef>
                <a:spcPct val="20000"/>
              </a:spcBef>
              <a:buChar char="–"/>
              <a:defRPr kumimoji="1" sz="2800">
                <a:solidFill>
                  <a:schemeClr val="tx1"/>
                </a:solidFill>
                <a:latin typeface="Arial" charset="0"/>
                <a:ea typeface="新細明體" charset="-120"/>
              </a:defRPr>
            </a:lvl2pPr>
            <a:lvl3pPr marL="1143000" indent="-228600">
              <a:spcBef>
                <a:spcPct val="20000"/>
              </a:spcBef>
              <a:buChar char="•"/>
              <a:defRPr kumimoji="1" sz="2400">
                <a:solidFill>
                  <a:schemeClr val="tx1"/>
                </a:solidFill>
                <a:latin typeface="Arial" charset="0"/>
                <a:ea typeface="新細明體" charset="-120"/>
              </a:defRPr>
            </a:lvl3pPr>
            <a:lvl4pPr marL="1600200" indent="-228600">
              <a:spcBef>
                <a:spcPct val="20000"/>
              </a:spcBef>
              <a:buChar char="–"/>
              <a:defRPr kumimoji="1" sz="2000">
                <a:solidFill>
                  <a:schemeClr val="tx1"/>
                </a:solidFill>
                <a:latin typeface="Arial" charset="0"/>
                <a:ea typeface="新細明體" charset="-120"/>
              </a:defRPr>
            </a:lvl4pPr>
            <a:lvl5pPr marL="2057400" indent="-22860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spcBef>
                <a:spcPct val="0"/>
              </a:spcBef>
              <a:buFontTx/>
              <a:buNone/>
            </a:pPr>
            <a:r>
              <a:rPr lang="en-US" altLang="zh-HK" sz="1800"/>
              <a:t>Rt atrial enlargement</a:t>
            </a:r>
            <a:endParaRPr lang="zh-HK" altLang="en-US" sz="1800"/>
          </a:p>
        </p:txBody>
      </p:sp>
      <p:sp>
        <p:nvSpPr>
          <p:cNvPr id="13321" name="文字方塊 9"/>
          <p:cNvSpPr txBox="1">
            <a:spLocks noChangeArrowheads="1"/>
          </p:cNvSpPr>
          <p:nvPr/>
        </p:nvSpPr>
        <p:spPr bwMode="auto">
          <a:xfrm>
            <a:off x="3602038" y="5487988"/>
            <a:ext cx="1584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新細明體" charset="-120"/>
              </a:defRPr>
            </a:lvl1pPr>
            <a:lvl2pPr marL="742950" indent="-285750">
              <a:spcBef>
                <a:spcPct val="20000"/>
              </a:spcBef>
              <a:buChar char="–"/>
              <a:defRPr kumimoji="1" sz="2800">
                <a:solidFill>
                  <a:schemeClr val="tx1"/>
                </a:solidFill>
                <a:latin typeface="Arial" charset="0"/>
                <a:ea typeface="新細明體" charset="-120"/>
              </a:defRPr>
            </a:lvl2pPr>
            <a:lvl3pPr marL="1143000" indent="-228600">
              <a:spcBef>
                <a:spcPct val="20000"/>
              </a:spcBef>
              <a:buChar char="•"/>
              <a:defRPr kumimoji="1" sz="2400">
                <a:solidFill>
                  <a:schemeClr val="tx1"/>
                </a:solidFill>
                <a:latin typeface="Arial" charset="0"/>
                <a:ea typeface="新細明體" charset="-120"/>
              </a:defRPr>
            </a:lvl3pPr>
            <a:lvl4pPr marL="1600200" indent="-228600">
              <a:spcBef>
                <a:spcPct val="20000"/>
              </a:spcBef>
              <a:buChar char="–"/>
              <a:defRPr kumimoji="1" sz="2000">
                <a:solidFill>
                  <a:schemeClr val="tx1"/>
                </a:solidFill>
                <a:latin typeface="Arial" charset="0"/>
                <a:ea typeface="新細明體" charset="-120"/>
              </a:defRPr>
            </a:lvl4pPr>
            <a:lvl5pPr marL="2057400" indent="-22860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spcBef>
                <a:spcPct val="0"/>
              </a:spcBef>
              <a:buFontTx/>
              <a:buNone/>
            </a:pPr>
            <a:r>
              <a:rPr lang="en-US" altLang="zh-HK" sz="1800"/>
              <a:t>Lt atrial enlargement</a:t>
            </a:r>
            <a:endParaRPr lang="zh-HK" altLang="en-US" sz="1800"/>
          </a:p>
        </p:txBody>
      </p:sp>
    </p:spTree>
    <p:extLst>
      <p:ext uri="{BB962C8B-B14F-4D97-AF65-F5344CB8AC3E}">
        <p14:creationId xmlns:p14="http://schemas.microsoft.com/office/powerpoint/2010/main" val="28889661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p:cNvSpPr>
            <a:spLocks noGrp="1"/>
          </p:cNvSpPr>
          <p:nvPr>
            <p:ph type="title"/>
          </p:nvPr>
        </p:nvSpPr>
        <p:spPr/>
        <p:txBody>
          <a:bodyPr/>
          <a:lstStyle/>
          <a:p>
            <a:r>
              <a:rPr lang="en-US" altLang="zh-HK" smtClean="0"/>
              <a:t>ECG feature of HCM</a:t>
            </a:r>
            <a:endParaRPr lang="zh-HK" altLang="en-US" smtClean="0"/>
          </a:p>
        </p:txBody>
      </p:sp>
      <p:sp>
        <p:nvSpPr>
          <p:cNvPr id="12291" name="內容版面配置區 2"/>
          <p:cNvSpPr>
            <a:spLocks noGrp="1"/>
          </p:cNvSpPr>
          <p:nvPr>
            <p:ph idx="1"/>
          </p:nvPr>
        </p:nvSpPr>
        <p:spPr/>
        <p:txBody>
          <a:bodyPr/>
          <a:lstStyle/>
          <a:p>
            <a:endParaRPr lang="zh-HK" altLang="en-US" smtClean="0"/>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038" y="1484313"/>
            <a:ext cx="6867525" cy="521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46578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p:txBody>
          <a:bodyPr>
            <a:normAutofit fontScale="90000"/>
          </a:bodyPr>
          <a:lstStyle/>
          <a:p>
            <a:r>
              <a:rPr lang="en-US" altLang="zh-HK" sz="3600" dirty="0"/>
              <a:t>Together with the presenting symptoms, what diagnosis should you suspect? </a:t>
            </a:r>
            <a:endParaRPr lang="zh-HK" altLang="en-US" dirty="0" smtClean="0"/>
          </a:p>
        </p:txBody>
      </p:sp>
      <p:sp>
        <p:nvSpPr>
          <p:cNvPr id="14339" name="內容版面配置區 2"/>
          <p:cNvSpPr>
            <a:spLocks noGrp="1"/>
          </p:cNvSpPr>
          <p:nvPr>
            <p:ph idx="1"/>
          </p:nvPr>
        </p:nvSpPr>
        <p:spPr/>
        <p:txBody>
          <a:bodyPr/>
          <a:lstStyle/>
          <a:p>
            <a:pPr lvl="1"/>
            <a:endParaRPr lang="en-US" altLang="zh-HK" dirty="0" smtClean="0"/>
          </a:p>
          <a:p>
            <a:pPr lvl="1"/>
            <a:r>
              <a:rPr lang="en-US" altLang="zh-HK" sz="3200" dirty="0" smtClean="0">
                <a:solidFill>
                  <a:srgbClr val="FF0000"/>
                </a:solidFill>
              </a:rPr>
              <a:t>Hypertrophic cardiomyopathy (HCM)</a:t>
            </a:r>
            <a:endParaRPr lang="zh-HK" altLang="en-US" sz="3200" dirty="0" smtClean="0">
              <a:solidFill>
                <a:srgbClr val="FF0000"/>
              </a:solidFill>
            </a:endParaRPr>
          </a:p>
        </p:txBody>
      </p:sp>
    </p:spTree>
    <p:extLst>
      <p:ext uri="{BB962C8B-B14F-4D97-AF65-F5344CB8AC3E}">
        <p14:creationId xmlns:p14="http://schemas.microsoft.com/office/powerpoint/2010/main" val="34048940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p:txBody>
          <a:bodyPr/>
          <a:lstStyle/>
          <a:p>
            <a:r>
              <a:rPr lang="en-US" altLang="zh-HK" smtClean="0"/>
              <a:t>Types of HCM</a:t>
            </a:r>
            <a:endParaRPr lang="zh-HK" altLang="en-US" smtClean="0"/>
          </a:p>
        </p:txBody>
      </p:sp>
      <p:sp>
        <p:nvSpPr>
          <p:cNvPr id="15363" name="內容版面配置區 2"/>
          <p:cNvSpPr>
            <a:spLocks noGrp="1"/>
          </p:cNvSpPr>
          <p:nvPr>
            <p:ph idx="1"/>
          </p:nvPr>
        </p:nvSpPr>
        <p:spPr/>
        <p:txBody>
          <a:bodyPr/>
          <a:lstStyle/>
          <a:p>
            <a:r>
              <a:rPr lang="en-US" altLang="zh-HK" sz="2800" dirty="0" smtClean="0">
                <a:solidFill>
                  <a:srgbClr val="FF0000"/>
                </a:solidFill>
              </a:rPr>
              <a:t>Asymmetrical anterior septal hypertrophy</a:t>
            </a:r>
          </a:p>
          <a:p>
            <a:pPr lvl="1"/>
            <a:r>
              <a:rPr lang="en-US" altLang="zh-HK" sz="2400" dirty="0" smtClean="0">
                <a:solidFill>
                  <a:srgbClr val="0070C0"/>
                </a:solidFill>
              </a:rPr>
              <a:t>Most common type</a:t>
            </a:r>
          </a:p>
          <a:p>
            <a:pPr lvl="1"/>
            <a:r>
              <a:rPr lang="en-US" altLang="zh-HK" sz="2400" dirty="0" smtClean="0"/>
              <a:t>May have dynamic LVOT obstruction (25%only) </a:t>
            </a:r>
          </a:p>
          <a:p>
            <a:pPr lvl="1"/>
            <a:r>
              <a:rPr lang="en-US" altLang="zh-HK" sz="2400" dirty="0" smtClean="0"/>
              <a:t>Hence the name changed from HOCM to HCM!</a:t>
            </a:r>
          </a:p>
          <a:p>
            <a:r>
              <a:rPr lang="en-US" altLang="zh-HK" sz="2800" dirty="0" smtClean="0"/>
              <a:t>Other types: </a:t>
            </a:r>
          </a:p>
          <a:p>
            <a:pPr lvl="1"/>
            <a:r>
              <a:rPr lang="en-US" altLang="zh-HK" sz="2400" dirty="0" smtClean="0">
                <a:solidFill>
                  <a:srgbClr val="00B050"/>
                </a:solidFill>
              </a:rPr>
              <a:t>Concentric</a:t>
            </a:r>
            <a:r>
              <a:rPr lang="en-US" altLang="zh-HK" sz="2400" dirty="0" smtClean="0"/>
              <a:t> (20%)</a:t>
            </a:r>
          </a:p>
          <a:p>
            <a:pPr lvl="1"/>
            <a:r>
              <a:rPr lang="en-US" altLang="zh-HK" sz="2400" dirty="0" smtClean="0">
                <a:solidFill>
                  <a:srgbClr val="00B050"/>
                </a:solidFill>
              </a:rPr>
              <a:t>Apical </a:t>
            </a:r>
            <a:r>
              <a:rPr lang="en-US" altLang="zh-HK" sz="2400" dirty="0" smtClean="0"/>
              <a:t>(10%)</a:t>
            </a:r>
          </a:p>
          <a:p>
            <a:pPr lvl="2"/>
            <a:r>
              <a:rPr lang="en-US" altLang="zh-HK" sz="2000" dirty="0" smtClean="0"/>
              <a:t>(more common in Japan, also named Yamaguchi cardiomyopathy)</a:t>
            </a:r>
          </a:p>
          <a:p>
            <a:endParaRPr lang="zh-HK" altLang="en-US" dirty="0" smtClean="0"/>
          </a:p>
        </p:txBody>
      </p:sp>
    </p:spTree>
    <p:extLst>
      <p:ext uri="{BB962C8B-B14F-4D97-AF65-F5344CB8AC3E}">
        <p14:creationId xmlns:p14="http://schemas.microsoft.com/office/powerpoint/2010/main" val="13719643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p:txBody>
          <a:bodyPr>
            <a:normAutofit/>
          </a:bodyPr>
          <a:lstStyle/>
          <a:p>
            <a:r>
              <a:rPr lang="en-US" altLang="zh-HK" dirty="0" smtClean="0"/>
              <a:t>Problems with </a:t>
            </a:r>
            <a:r>
              <a:rPr lang="en-US" altLang="zh-HK" dirty="0" smtClean="0"/>
              <a:t>HCM </a:t>
            </a:r>
            <a:endParaRPr lang="zh-HK" altLang="en-US" dirty="0" smtClean="0"/>
          </a:p>
        </p:txBody>
      </p:sp>
      <p:sp>
        <p:nvSpPr>
          <p:cNvPr id="16387" name="內容版面配置區 2"/>
          <p:cNvSpPr>
            <a:spLocks noGrp="1"/>
          </p:cNvSpPr>
          <p:nvPr>
            <p:ph idx="1"/>
          </p:nvPr>
        </p:nvSpPr>
        <p:spPr/>
        <p:txBody>
          <a:bodyPr/>
          <a:lstStyle/>
          <a:p>
            <a:r>
              <a:rPr lang="en-US" altLang="zh-HK" sz="2800" smtClean="0"/>
              <a:t>Dynamic </a:t>
            </a:r>
            <a:r>
              <a:rPr lang="en-US" altLang="zh-HK" sz="2800" smtClean="0">
                <a:solidFill>
                  <a:srgbClr val="FF0000"/>
                </a:solidFill>
              </a:rPr>
              <a:t>LVOT obstruction</a:t>
            </a:r>
          </a:p>
          <a:p>
            <a:r>
              <a:rPr lang="en-US" altLang="zh-HK" sz="2800" smtClean="0"/>
              <a:t>Poor LV compliance and </a:t>
            </a:r>
            <a:r>
              <a:rPr lang="en-US" altLang="zh-HK" sz="2800" smtClean="0">
                <a:solidFill>
                  <a:srgbClr val="FF0000"/>
                </a:solidFill>
              </a:rPr>
              <a:t>diastolic dysfunction</a:t>
            </a:r>
          </a:p>
          <a:p>
            <a:r>
              <a:rPr lang="en-US" altLang="zh-HK" sz="2800" smtClean="0"/>
              <a:t>Abnormal </a:t>
            </a:r>
            <a:r>
              <a:rPr lang="en-US" altLang="zh-HK" sz="2800" smtClean="0">
                <a:solidFill>
                  <a:srgbClr val="FF0000"/>
                </a:solidFill>
              </a:rPr>
              <a:t>intramural coronary arteries </a:t>
            </a:r>
            <a:r>
              <a:rPr lang="en-US" altLang="zh-HK" sz="2800" smtClean="0"/>
              <a:t>resulting in ischaemia</a:t>
            </a:r>
          </a:p>
          <a:p>
            <a:r>
              <a:rPr lang="en-US" altLang="zh-HK" sz="2800" smtClean="0"/>
              <a:t>Chaotic &amp; disorganized LV architecture prone to </a:t>
            </a:r>
            <a:r>
              <a:rPr lang="en-US" altLang="zh-HK" sz="2800" smtClean="0">
                <a:solidFill>
                  <a:srgbClr val="FF0000"/>
                </a:solidFill>
              </a:rPr>
              <a:t>arrhythmia </a:t>
            </a:r>
            <a:endParaRPr lang="zh-HK" altLang="en-US" sz="2800" smtClean="0">
              <a:solidFill>
                <a:srgbClr val="FF0000"/>
              </a:solidFill>
            </a:endParaRPr>
          </a:p>
        </p:txBody>
      </p:sp>
      <p:pic>
        <p:nvPicPr>
          <p:cNvPr id="16388" name="Picture 2" descr="Illustration showing hypertrophic cardiomyopathy"/>
          <p:cNvPicPr>
            <a:picLocks noChangeAspect="1" noChangeArrowheads="1"/>
          </p:cNvPicPr>
          <p:nvPr/>
        </p:nvPicPr>
        <p:blipFill>
          <a:blip r:embed="rId3">
            <a:extLst>
              <a:ext uri="{28A0092B-C50C-407E-A947-70E740481C1C}">
                <a14:useLocalDpi xmlns:a14="http://schemas.microsoft.com/office/drawing/2010/main" val="0"/>
              </a:ext>
            </a:extLst>
          </a:blip>
          <a:srcRect t="5989" b="8730"/>
          <a:stretch>
            <a:fillRect/>
          </a:stretch>
        </p:blipFill>
        <p:spPr bwMode="auto">
          <a:xfrm>
            <a:off x="5940425" y="4325938"/>
            <a:ext cx="3024188"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93609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p:nvPr>
        </p:nvSpPr>
        <p:spPr/>
        <p:txBody>
          <a:bodyPr>
            <a:noAutofit/>
          </a:bodyPr>
          <a:lstStyle/>
          <a:p>
            <a:r>
              <a:rPr lang="en-US" altLang="zh-HK" sz="3200" dirty="0"/>
              <a:t>Suggest the most appropriate investigation to rule in your provisional diagnosis</a:t>
            </a:r>
            <a:r>
              <a:rPr lang="en-US" altLang="zh-HK" sz="3200" dirty="0" smtClean="0"/>
              <a:t>.</a:t>
            </a:r>
            <a:endParaRPr lang="zh-HK" altLang="en-US" sz="3200" dirty="0" smtClean="0"/>
          </a:p>
        </p:txBody>
      </p:sp>
      <p:sp>
        <p:nvSpPr>
          <p:cNvPr id="17411" name="內容版面配置區 2"/>
          <p:cNvSpPr>
            <a:spLocks noGrp="1"/>
          </p:cNvSpPr>
          <p:nvPr>
            <p:ph idx="1"/>
          </p:nvPr>
        </p:nvSpPr>
        <p:spPr/>
        <p:txBody>
          <a:bodyPr/>
          <a:lstStyle/>
          <a:p>
            <a:pPr lvl="1"/>
            <a:endParaRPr lang="en-US" altLang="zh-HK" sz="2000" dirty="0" smtClean="0"/>
          </a:p>
          <a:p>
            <a:pPr lvl="1"/>
            <a:endParaRPr lang="en-US" altLang="zh-HK" sz="2000" dirty="0" smtClean="0"/>
          </a:p>
          <a:p>
            <a:pPr lvl="1"/>
            <a:endParaRPr lang="en-US" altLang="zh-HK" sz="2000" dirty="0" smtClean="0"/>
          </a:p>
          <a:p>
            <a:r>
              <a:rPr lang="en-US" altLang="zh-HK" dirty="0" smtClean="0">
                <a:solidFill>
                  <a:srgbClr val="FF0000"/>
                </a:solidFill>
              </a:rPr>
              <a:t>Echocardiogram:</a:t>
            </a:r>
          </a:p>
          <a:p>
            <a:pPr lvl="1"/>
            <a:r>
              <a:rPr lang="en-US" altLang="zh-HK" dirty="0" smtClean="0"/>
              <a:t>Readily available</a:t>
            </a:r>
          </a:p>
          <a:p>
            <a:pPr lvl="1"/>
            <a:r>
              <a:rPr lang="en-US" altLang="zh-HK" dirty="0" smtClean="0"/>
              <a:t>Unexplained max. wall thickness &gt;15mm</a:t>
            </a:r>
          </a:p>
          <a:p>
            <a:endParaRPr lang="en-US" altLang="zh-HK" sz="2400" dirty="0" smtClean="0">
              <a:solidFill>
                <a:srgbClr val="FF0000"/>
              </a:solidFill>
            </a:endParaRPr>
          </a:p>
          <a:p>
            <a:r>
              <a:rPr lang="en-US" altLang="zh-HK" dirty="0" smtClean="0"/>
              <a:t>Symptoms and ECG finding may precede the echo finding </a:t>
            </a:r>
          </a:p>
          <a:p>
            <a:r>
              <a:rPr lang="en-US" altLang="zh-HK" dirty="0" smtClean="0">
                <a:solidFill>
                  <a:srgbClr val="FF0000"/>
                </a:solidFill>
              </a:rPr>
              <a:t>Cardiac MRI </a:t>
            </a:r>
            <a:r>
              <a:rPr lang="en-US" altLang="zh-HK" dirty="0" smtClean="0"/>
              <a:t>is a better assessment tool </a:t>
            </a:r>
            <a:endParaRPr lang="zh-HK" altLang="en-US" dirty="0" smtClean="0"/>
          </a:p>
        </p:txBody>
      </p:sp>
      <p:pic>
        <p:nvPicPr>
          <p:cNvPr id="17412" name="Picture 2" descr="An echo of HC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9847" y="1628800"/>
            <a:ext cx="2346597" cy="1651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1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1">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p:cNvSpPr>
            <a:spLocks noGrp="1"/>
          </p:cNvSpPr>
          <p:nvPr>
            <p:ph type="title"/>
          </p:nvPr>
        </p:nvSpPr>
        <p:spPr/>
        <p:txBody>
          <a:bodyPr>
            <a:noAutofit/>
          </a:bodyPr>
          <a:lstStyle/>
          <a:p>
            <a:r>
              <a:rPr lang="en-US" altLang="zh-HK" sz="3200" dirty="0"/>
              <a:t>What treatment can be considered if the patient had recurrent syncope after the diagnosis was confirmed</a:t>
            </a:r>
            <a:r>
              <a:rPr lang="en-US" altLang="zh-HK" sz="3200" dirty="0" smtClean="0"/>
              <a:t>?</a:t>
            </a:r>
            <a:endParaRPr lang="zh-HK" altLang="en-US" sz="3200" dirty="0" smtClean="0"/>
          </a:p>
        </p:txBody>
      </p:sp>
      <p:sp>
        <p:nvSpPr>
          <p:cNvPr id="18435" name="內容版面配置區 2"/>
          <p:cNvSpPr>
            <a:spLocks noGrp="1"/>
          </p:cNvSpPr>
          <p:nvPr>
            <p:ph idx="1"/>
          </p:nvPr>
        </p:nvSpPr>
        <p:spPr/>
        <p:txBody>
          <a:bodyPr/>
          <a:lstStyle/>
          <a:p>
            <a:endParaRPr lang="en-US" altLang="zh-HK" sz="2400" dirty="0" smtClean="0"/>
          </a:p>
          <a:p>
            <a:r>
              <a:rPr lang="en-US" altLang="zh-HK" sz="2400" dirty="0" smtClean="0">
                <a:solidFill>
                  <a:srgbClr val="FF0000"/>
                </a:solidFill>
              </a:rPr>
              <a:t>Automated Implantable Cardioverter-Defibrillator </a:t>
            </a:r>
            <a:r>
              <a:rPr lang="en-US" altLang="zh-HK" sz="2400" dirty="0" smtClean="0"/>
              <a:t>(AICD)</a:t>
            </a:r>
          </a:p>
          <a:p>
            <a:endParaRPr lang="en-US" altLang="zh-HK" sz="2400" dirty="0" smtClean="0"/>
          </a:p>
          <a:p>
            <a:r>
              <a:rPr lang="en-US" altLang="zh-HK" sz="2400" dirty="0" smtClean="0"/>
              <a:t>AICD for 1</a:t>
            </a:r>
            <a:r>
              <a:rPr lang="en-US" altLang="zh-HK" sz="2400" baseline="30000" dirty="0" smtClean="0"/>
              <a:t>0</a:t>
            </a:r>
            <a:r>
              <a:rPr lang="en-US" altLang="zh-HK" sz="2400" dirty="0" smtClean="0"/>
              <a:t> prophylaxis if &gt;= 2 ( or &gt;=1 risk factor with *) of the following: </a:t>
            </a:r>
          </a:p>
          <a:p>
            <a:pPr lvl="1"/>
            <a:r>
              <a:rPr lang="en-US" altLang="zh-HK" sz="2000" dirty="0" smtClean="0">
                <a:solidFill>
                  <a:srgbClr val="FF0000"/>
                </a:solidFill>
              </a:rPr>
              <a:t>Max LV thickness &gt;=30mm*</a:t>
            </a:r>
          </a:p>
          <a:p>
            <a:pPr lvl="1"/>
            <a:r>
              <a:rPr lang="en-US" altLang="zh-HK" sz="2000" dirty="0" err="1" smtClean="0">
                <a:solidFill>
                  <a:srgbClr val="FF0000"/>
                </a:solidFill>
              </a:rPr>
              <a:t>FHx</a:t>
            </a:r>
            <a:r>
              <a:rPr lang="en-US" altLang="zh-HK" sz="2000" dirty="0" smtClean="0">
                <a:solidFill>
                  <a:srgbClr val="FF0000"/>
                </a:solidFill>
              </a:rPr>
              <a:t> of SCD &lt;40 years old*</a:t>
            </a:r>
          </a:p>
          <a:p>
            <a:pPr lvl="1"/>
            <a:r>
              <a:rPr lang="en-US" altLang="zh-HK" sz="2000" dirty="0" smtClean="0">
                <a:solidFill>
                  <a:srgbClr val="FF0000"/>
                </a:solidFill>
              </a:rPr>
              <a:t>Unexplained syncope*</a:t>
            </a:r>
          </a:p>
          <a:p>
            <a:pPr lvl="1"/>
            <a:r>
              <a:rPr lang="en-US" altLang="zh-HK" sz="2000" dirty="0" err="1" smtClean="0"/>
              <a:t>Holter</a:t>
            </a:r>
            <a:r>
              <a:rPr lang="en-US" altLang="zh-HK" sz="2000" dirty="0" smtClean="0"/>
              <a:t> revealed non-sustained VT</a:t>
            </a:r>
          </a:p>
          <a:p>
            <a:pPr lvl="1"/>
            <a:r>
              <a:rPr lang="en-US" altLang="zh-HK" sz="2000" dirty="0" smtClean="0"/>
              <a:t>Abnormal BP response to exercise</a:t>
            </a:r>
          </a:p>
        </p:txBody>
      </p:sp>
    </p:spTree>
    <p:extLst>
      <p:ext uri="{BB962C8B-B14F-4D97-AF65-F5344CB8AC3E}">
        <p14:creationId xmlns:p14="http://schemas.microsoft.com/office/powerpoint/2010/main" val="14014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35">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35">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35">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435">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4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HK" dirty="0" smtClean="0"/>
              <a:t>Why is this wound prone to infection? </a:t>
            </a:r>
            <a:endParaRPr lang="zh-HK" altLang="en-US" dirty="0"/>
          </a:p>
        </p:txBody>
      </p:sp>
      <p:sp>
        <p:nvSpPr>
          <p:cNvPr id="3" name="內容版面配置區 2"/>
          <p:cNvSpPr>
            <a:spLocks noGrp="1"/>
          </p:cNvSpPr>
          <p:nvPr>
            <p:ph idx="1"/>
          </p:nvPr>
        </p:nvSpPr>
        <p:spPr/>
        <p:txBody>
          <a:bodyPr/>
          <a:lstStyle/>
          <a:p>
            <a:r>
              <a:rPr lang="en-US" altLang="zh-HK" sz="2800" dirty="0" smtClean="0"/>
              <a:t>Fight bite,  also </a:t>
            </a:r>
            <a:r>
              <a:rPr lang="en-US" altLang="zh-HK" sz="2800" dirty="0"/>
              <a:t>called reverse human </a:t>
            </a:r>
            <a:r>
              <a:rPr lang="en-US" altLang="zh-HK" sz="2800" dirty="0" smtClean="0"/>
              <a:t>bite</a:t>
            </a:r>
          </a:p>
          <a:p>
            <a:r>
              <a:rPr lang="en-US" altLang="zh-HK" sz="2800" dirty="0" smtClean="0"/>
              <a:t>Infection prone because: </a:t>
            </a:r>
          </a:p>
          <a:p>
            <a:pPr lvl="1"/>
            <a:r>
              <a:rPr lang="en-US" altLang="zh-HK" sz="2400" dirty="0" smtClean="0">
                <a:solidFill>
                  <a:srgbClr val="FF0000"/>
                </a:solidFill>
              </a:rPr>
              <a:t>Oral flora</a:t>
            </a:r>
          </a:p>
          <a:p>
            <a:pPr lvl="1"/>
            <a:r>
              <a:rPr lang="en-US" altLang="zh-HK" sz="2400" dirty="0" smtClean="0">
                <a:solidFill>
                  <a:srgbClr val="FF0000"/>
                </a:solidFill>
              </a:rPr>
              <a:t>Thin soft tissue </a:t>
            </a:r>
            <a:r>
              <a:rPr lang="en-US" altLang="zh-HK" sz="2400" dirty="0" smtClean="0"/>
              <a:t>overlying the joint and extensor tendon </a:t>
            </a:r>
          </a:p>
          <a:p>
            <a:pPr lvl="1"/>
            <a:r>
              <a:rPr lang="en-US" altLang="zh-HK" sz="2400" dirty="0" smtClean="0">
                <a:solidFill>
                  <a:srgbClr val="FF0000"/>
                </a:solidFill>
              </a:rPr>
              <a:t>Retraction of the extensor tendon </a:t>
            </a:r>
            <a:r>
              <a:rPr lang="en-US" altLang="zh-HK" sz="2400" dirty="0" smtClean="0"/>
              <a:t>after relaxation of the fist </a:t>
            </a:r>
          </a:p>
          <a:p>
            <a:pPr lvl="1"/>
            <a:endParaRPr lang="en-US" altLang="zh-HK" dirty="0" smtClean="0"/>
          </a:p>
        </p:txBody>
      </p:sp>
      <p:pic>
        <p:nvPicPr>
          <p:cNvPr id="4" name="Content Placeholder 3" descr="clenched fist injury mech.jpg"/>
          <p:cNvPicPr>
            <a:picLocks noGrp="1" noChangeAspect="1"/>
          </p:cNvPicPr>
          <p:nvPr/>
        </p:nvPicPr>
        <p:blipFill>
          <a:blip r:embed="rId2">
            <a:extLst>
              <a:ext uri="{28A0092B-C50C-407E-A947-70E740481C1C}">
                <a14:useLocalDpi xmlns:a14="http://schemas.microsoft.com/office/drawing/2010/main" val="0"/>
              </a:ext>
            </a:extLst>
          </a:blip>
          <a:srcRect l="1382" r="7436" b="21317"/>
          <a:stretch>
            <a:fillRect/>
          </a:stretch>
        </p:blipFill>
        <p:spPr bwMode="auto">
          <a:xfrm>
            <a:off x="5123961" y="4271609"/>
            <a:ext cx="3672408"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033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HK" dirty="0" smtClean="0"/>
              <a:t>The end </a:t>
            </a:r>
            <a:endParaRPr lang="zh-HK" altLang="en-US" dirty="0"/>
          </a:p>
        </p:txBody>
      </p:sp>
      <p:sp>
        <p:nvSpPr>
          <p:cNvPr id="5" name="文字版面配置區 4"/>
          <p:cNvSpPr>
            <a:spLocks noGrp="1"/>
          </p:cNvSpPr>
          <p:nvPr>
            <p:ph type="body" idx="1"/>
          </p:nvPr>
        </p:nvSpPr>
        <p:spPr/>
        <p:txBody>
          <a:bodyPr/>
          <a:lstStyle/>
          <a:p>
            <a:endParaRPr lang="zh-HK" altLang="en-US"/>
          </a:p>
        </p:txBody>
      </p:sp>
      <p:pic>
        <p:nvPicPr>
          <p:cNvPr id="2050" name="Picture 2" descr="“thank you”的图片搜索结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996952"/>
            <a:ext cx="2603722"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041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HK" dirty="0" smtClean="0"/>
              <a:t>Suggest 3 organisms to cover in this kind of wound. (any 3)</a:t>
            </a:r>
            <a:endParaRPr lang="zh-HK" altLang="en-US" dirty="0"/>
          </a:p>
        </p:txBody>
      </p:sp>
      <p:sp>
        <p:nvSpPr>
          <p:cNvPr id="3" name="內容版面配置區 2"/>
          <p:cNvSpPr>
            <a:spLocks noGrp="1"/>
          </p:cNvSpPr>
          <p:nvPr>
            <p:ph idx="1"/>
          </p:nvPr>
        </p:nvSpPr>
        <p:spPr/>
        <p:txBody>
          <a:bodyPr/>
          <a:lstStyle/>
          <a:p>
            <a:pPr lvl="1"/>
            <a:endParaRPr lang="en-US" altLang="zh-TW" dirty="0" smtClean="0"/>
          </a:p>
          <a:p>
            <a:pPr lvl="1"/>
            <a:r>
              <a:rPr lang="en-US" altLang="zh-TW" sz="3600" dirty="0" smtClean="0">
                <a:solidFill>
                  <a:srgbClr val="00B050"/>
                </a:solidFill>
              </a:rPr>
              <a:t>Strep </a:t>
            </a:r>
            <a:r>
              <a:rPr lang="en-US" altLang="zh-TW" sz="3600" dirty="0" err="1">
                <a:solidFill>
                  <a:srgbClr val="00B050"/>
                </a:solidFill>
              </a:rPr>
              <a:t>Viridans</a:t>
            </a:r>
            <a:r>
              <a:rPr lang="en-US" altLang="zh-TW" sz="3600" dirty="0">
                <a:solidFill>
                  <a:srgbClr val="00B050"/>
                </a:solidFill>
              </a:rPr>
              <a:t> </a:t>
            </a:r>
          </a:p>
          <a:p>
            <a:pPr lvl="1"/>
            <a:r>
              <a:rPr lang="en-US" altLang="zh-TW" sz="3600" dirty="0" err="1">
                <a:solidFill>
                  <a:srgbClr val="00B050"/>
                </a:solidFill>
              </a:rPr>
              <a:t>Gp</a:t>
            </a:r>
            <a:r>
              <a:rPr lang="en-US" altLang="zh-TW" sz="3600" dirty="0">
                <a:solidFill>
                  <a:srgbClr val="00B050"/>
                </a:solidFill>
              </a:rPr>
              <a:t> A Streptococci</a:t>
            </a:r>
          </a:p>
          <a:p>
            <a:pPr lvl="1"/>
            <a:r>
              <a:rPr lang="en-US" altLang="zh-TW" sz="3600" dirty="0">
                <a:solidFill>
                  <a:srgbClr val="00B050"/>
                </a:solidFill>
              </a:rPr>
              <a:t>Staphylococci aureus</a:t>
            </a:r>
          </a:p>
          <a:p>
            <a:pPr lvl="1"/>
            <a:r>
              <a:rPr lang="en-US" altLang="zh-TW" sz="3600" dirty="0" err="1">
                <a:solidFill>
                  <a:srgbClr val="00B050"/>
                </a:solidFill>
              </a:rPr>
              <a:t>Eikenella</a:t>
            </a:r>
            <a:r>
              <a:rPr lang="en-US" altLang="zh-TW" sz="3600" dirty="0">
                <a:solidFill>
                  <a:srgbClr val="00B050"/>
                </a:solidFill>
              </a:rPr>
              <a:t> </a:t>
            </a:r>
            <a:r>
              <a:rPr lang="en-US" altLang="zh-TW" sz="3600" dirty="0" err="1">
                <a:solidFill>
                  <a:srgbClr val="00B050"/>
                </a:solidFill>
              </a:rPr>
              <a:t>corrodens</a:t>
            </a:r>
            <a:endParaRPr lang="en-US" altLang="zh-TW" sz="3600" dirty="0">
              <a:solidFill>
                <a:srgbClr val="00B050"/>
              </a:solidFill>
            </a:endParaRPr>
          </a:p>
          <a:p>
            <a:endParaRPr lang="zh-HK" altLang="en-US" sz="4000" dirty="0"/>
          </a:p>
        </p:txBody>
      </p:sp>
    </p:spTree>
    <p:extLst>
      <p:ext uri="{BB962C8B-B14F-4D97-AF65-F5344CB8AC3E}">
        <p14:creationId xmlns:p14="http://schemas.microsoft.com/office/powerpoint/2010/main" val="424873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HK" dirty="0" smtClean="0"/>
              <a:t>Suggest appropriate antibiotics</a:t>
            </a:r>
            <a:endParaRPr lang="zh-HK" altLang="en-US" dirty="0"/>
          </a:p>
        </p:txBody>
      </p:sp>
      <p:sp>
        <p:nvSpPr>
          <p:cNvPr id="3" name="內容版面配置區 2"/>
          <p:cNvSpPr>
            <a:spLocks noGrp="1"/>
          </p:cNvSpPr>
          <p:nvPr>
            <p:ph idx="1"/>
          </p:nvPr>
        </p:nvSpPr>
        <p:spPr/>
        <p:txBody>
          <a:bodyPr/>
          <a:lstStyle/>
          <a:p>
            <a:r>
              <a:rPr lang="en-US" altLang="zh-HK" dirty="0" smtClean="0">
                <a:solidFill>
                  <a:srgbClr val="FF0000"/>
                </a:solidFill>
              </a:rPr>
              <a:t>Augmentin</a:t>
            </a:r>
            <a:r>
              <a:rPr lang="en-US" altLang="zh-HK" dirty="0" smtClean="0"/>
              <a:t> preferably IV </a:t>
            </a:r>
          </a:p>
          <a:p>
            <a:endParaRPr lang="en-US" altLang="zh-HK" dirty="0"/>
          </a:p>
          <a:p>
            <a:r>
              <a:rPr lang="en-US" altLang="zh-HK" sz="2800" dirty="0"/>
              <a:t>Agents lacking activity against </a:t>
            </a:r>
            <a:r>
              <a:rPr lang="en-US" altLang="zh-HK" sz="2800" dirty="0" err="1"/>
              <a:t>Eikenella</a:t>
            </a:r>
            <a:r>
              <a:rPr lang="en-US" altLang="zh-HK" sz="2800" dirty="0"/>
              <a:t> </a:t>
            </a:r>
            <a:r>
              <a:rPr lang="en-US" altLang="zh-HK" sz="2800" dirty="0" err="1"/>
              <a:t>corrodens</a:t>
            </a:r>
            <a:r>
              <a:rPr lang="en-US" altLang="zh-HK" sz="2800" dirty="0"/>
              <a:t> should be </a:t>
            </a:r>
            <a:r>
              <a:rPr lang="en-US" altLang="zh-HK" sz="2800" dirty="0">
                <a:solidFill>
                  <a:srgbClr val="FF0000"/>
                </a:solidFill>
              </a:rPr>
              <a:t>avoided</a:t>
            </a:r>
            <a:r>
              <a:rPr lang="en-US" altLang="zh-HK" sz="2800" dirty="0"/>
              <a:t>:</a:t>
            </a:r>
          </a:p>
          <a:p>
            <a:pPr lvl="1"/>
            <a:r>
              <a:rPr lang="en-US" altLang="zh-HK" sz="2000" dirty="0"/>
              <a:t>first-generation </a:t>
            </a:r>
            <a:r>
              <a:rPr lang="en-US" altLang="zh-HK" sz="2000" dirty="0" err="1"/>
              <a:t>cephalosporins</a:t>
            </a:r>
            <a:r>
              <a:rPr lang="en-US" altLang="zh-HK" sz="2000" dirty="0"/>
              <a:t> (such as </a:t>
            </a:r>
            <a:r>
              <a:rPr lang="en-US" altLang="zh-HK" sz="2000" u="sng" dirty="0">
                <a:hlinkClick r:id="rId2"/>
              </a:rPr>
              <a:t>cephalexin</a:t>
            </a:r>
            <a:r>
              <a:rPr lang="en-US" altLang="zh-HK" sz="2000" u="sng" dirty="0"/>
              <a:t>)</a:t>
            </a:r>
          </a:p>
          <a:p>
            <a:pPr lvl="1"/>
            <a:r>
              <a:rPr lang="en-US" altLang="zh-HK" sz="2000" dirty="0"/>
              <a:t>penicillinase-resistant </a:t>
            </a:r>
            <a:r>
              <a:rPr lang="en-US" altLang="zh-HK" sz="2000" dirty="0" err="1"/>
              <a:t>penicillins</a:t>
            </a:r>
            <a:r>
              <a:rPr lang="en-US" altLang="zh-HK" sz="2000" dirty="0"/>
              <a:t> (such as </a:t>
            </a:r>
            <a:r>
              <a:rPr lang="en-US" altLang="zh-HK" sz="2000" u="sng" dirty="0" err="1">
                <a:hlinkClick r:id="rId3"/>
              </a:rPr>
              <a:t>dicloxacillin</a:t>
            </a:r>
            <a:r>
              <a:rPr lang="en-US" altLang="zh-HK" sz="2000" u="sng" dirty="0"/>
              <a:t>)</a:t>
            </a:r>
          </a:p>
          <a:p>
            <a:pPr lvl="1"/>
            <a:r>
              <a:rPr lang="en-US" altLang="zh-HK" sz="2000" dirty="0"/>
              <a:t>macrolides (such as </a:t>
            </a:r>
            <a:r>
              <a:rPr lang="en-US" altLang="zh-HK" sz="2000" u="sng" dirty="0">
                <a:hlinkClick r:id="rId4"/>
              </a:rPr>
              <a:t>erythromycin</a:t>
            </a:r>
            <a:r>
              <a:rPr lang="en-US" altLang="zh-HK" sz="2000" dirty="0"/>
              <a:t>)</a:t>
            </a:r>
          </a:p>
          <a:p>
            <a:pPr lvl="1"/>
            <a:r>
              <a:rPr lang="en-US" altLang="zh-HK" sz="2000" u="sng" dirty="0">
                <a:hlinkClick r:id="rId5"/>
              </a:rPr>
              <a:t>Clindamycin</a:t>
            </a:r>
            <a:r>
              <a:rPr lang="en-US" altLang="zh-HK" sz="2000" dirty="0"/>
              <a:t> alone</a:t>
            </a:r>
          </a:p>
          <a:p>
            <a:pPr lvl="1"/>
            <a:r>
              <a:rPr lang="en-US" altLang="zh-HK" sz="2000" dirty="0"/>
              <a:t>aminoglycosides.</a:t>
            </a:r>
          </a:p>
          <a:p>
            <a:endParaRPr lang="zh-HK" altLang="en-US" dirty="0"/>
          </a:p>
        </p:txBody>
      </p:sp>
    </p:spTree>
    <p:extLst>
      <p:ext uri="{BB962C8B-B14F-4D97-AF65-F5344CB8AC3E}">
        <p14:creationId xmlns:p14="http://schemas.microsoft.com/office/powerpoint/2010/main" val="20348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HK" dirty="0" smtClean="0"/>
              <a:t>Suggest 3 important point in the management other than antibiotics.</a:t>
            </a:r>
            <a:endParaRPr lang="zh-HK" altLang="en-US" dirty="0"/>
          </a:p>
        </p:txBody>
      </p:sp>
      <p:sp>
        <p:nvSpPr>
          <p:cNvPr id="3" name="內容版面配置區 2"/>
          <p:cNvSpPr>
            <a:spLocks noGrp="1"/>
          </p:cNvSpPr>
          <p:nvPr>
            <p:ph idx="1"/>
          </p:nvPr>
        </p:nvSpPr>
        <p:spPr/>
        <p:txBody>
          <a:bodyPr>
            <a:normAutofit/>
          </a:bodyPr>
          <a:lstStyle/>
          <a:p>
            <a:r>
              <a:rPr lang="en-US" altLang="zh-HK" sz="2800" dirty="0">
                <a:solidFill>
                  <a:srgbClr val="FF0000"/>
                </a:solidFill>
              </a:rPr>
              <a:t>Mucosal contact with body fluid </a:t>
            </a:r>
            <a:r>
              <a:rPr lang="en-US" altLang="zh-HK" sz="2800" dirty="0"/>
              <a:t>management</a:t>
            </a:r>
          </a:p>
          <a:p>
            <a:pPr lvl="1"/>
            <a:r>
              <a:rPr lang="en-US" altLang="zh-HK" sz="2400" dirty="0" err="1"/>
              <a:t>Hep</a:t>
            </a:r>
            <a:r>
              <a:rPr lang="en-US" altLang="zh-HK" sz="2400" dirty="0"/>
              <a:t> B/C, HIV screening and FU </a:t>
            </a:r>
            <a:endParaRPr lang="zh-HK" altLang="en-US" sz="2400" dirty="0"/>
          </a:p>
          <a:p>
            <a:endParaRPr lang="en-US" altLang="zh-HK" sz="2800" dirty="0" smtClean="0"/>
          </a:p>
          <a:p>
            <a:r>
              <a:rPr lang="en-US" altLang="zh-HK" sz="2800" dirty="0" smtClean="0"/>
              <a:t>Check </a:t>
            </a:r>
            <a:r>
              <a:rPr lang="en-US" altLang="zh-HK" sz="2800" dirty="0" smtClean="0">
                <a:solidFill>
                  <a:srgbClr val="FF0000"/>
                </a:solidFill>
              </a:rPr>
              <a:t>integrity of extensor tendon</a:t>
            </a:r>
            <a:r>
              <a:rPr lang="en-US" altLang="zh-HK" sz="2800" dirty="0" smtClean="0"/>
              <a:t>,  examine in clenched fist position</a:t>
            </a:r>
          </a:p>
          <a:p>
            <a:r>
              <a:rPr lang="en-US" altLang="zh-HK" sz="2800" dirty="0" smtClean="0"/>
              <a:t>Copious wound </a:t>
            </a:r>
            <a:r>
              <a:rPr lang="en-US" altLang="zh-HK" sz="2800" dirty="0" smtClean="0">
                <a:solidFill>
                  <a:srgbClr val="FF0000"/>
                </a:solidFill>
              </a:rPr>
              <a:t>cleansing</a:t>
            </a:r>
          </a:p>
          <a:p>
            <a:r>
              <a:rPr lang="en-US" altLang="zh-HK" sz="2800" dirty="0" smtClean="0"/>
              <a:t>Rule out </a:t>
            </a:r>
            <a:r>
              <a:rPr lang="en-US" altLang="zh-HK" sz="2800" dirty="0" smtClean="0">
                <a:solidFill>
                  <a:srgbClr val="FF0000"/>
                </a:solidFill>
              </a:rPr>
              <a:t>foreign body</a:t>
            </a:r>
          </a:p>
          <a:p>
            <a:r>
              <a:rPr lang="en-US" altLang="zh-HK" sz="2800" dirty="0" smtClean="0">
                <a:solidFill>
                  <a:srgbClr val="FF0000"/>
                </a:solidFill>
              </a:rPr>
              <a:t>ATT</a:t>
            </a:r>
            <a:endParaRPr lang="en-US" altLang="zh-HK" sz="2800" dirty="0" smtClean="0">
              <a:solidFill>
                <a:srgbClr val="FF0000"/>
              </a:solidFill>
            </a:endParaRPr>
          </a:p>
        </p:txBody>
      </p:sp>
    </p:spTree>
    <p:extLst>
      <p:ext uri="{BB962C8B-B14F-4D97-AF65-F5344CB8AC3E}">
        <p14:creationId xmlns:p14="http://schemas.microsoft.com/office/powerpoint/2010/main" val="114394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smtClean="0"/>
              <a:t>Points to note</a:t>
            </a:r>
            <a:r>
              <a:rPr lang="en-US" altLang="zh-TW" dirty="0" smtClean="0"/>
              <a:t>:</a:t>
            </a:r>
            <a:endParaRPr lang="zh-HK" altLang="en-US" dirty="0"/>
          </a:p>
        </p:txBody>
      </p:sp>
      <p:sp>
        <p:nvSpPr>
          <p:cNvPr id="3" name="內容版面配置區 2"/>
          <p:cNvSpPr>
            <a:spLocks noGrp="1"/>
          </p:cNvSpPr>
          <p:nvPr>
            <p:ph idx="1"/>
          </p:nvPr>
        </p:nvSpPr>
        <p:spPr/>
        <p:txBody>
          <a:bodyPr/>
          <a:lstStyle/>
          <a:p>
            <a:r>
              <a:rPr lang="en-US" altLang="zh-HK" dirty="0" smtClean="0"/>
              <a:t>Some patients may hide the mechanism of injury </a:t>
            </a:r>
          </a:p>
          <a:p>
            <a:r>
              <a:rPr lang="en-US" altLang="zh-HK" dirty="0" smtClean="0"/>
              <a:t>Tends to present late</a:t>
            </a:r>
          </a:p>
          <a:p>
            <a:r>
              <a:rPr lang="en-US" altLang="zh-HK" dirty="0" smtClean="0"/>
              <a:t>Need to </a:t>
            </a:r>
            <a:r>
              <a:rPr lang="en-US" altLang="zh-HK" dirty="0" smtClean="0">
                <a:solidFill>
                  <a:srgbClr val="FF0000"/>
                </a:solidFill>
              </a:rPr>
              <a:t>proactively recognize this pattern of injury as “fight bite</a:t>
            </a:r>
            <a:r>
              <a:rPr lang="en-US" altLang="zh-HK" dirty="0" smtClean="0"/>
              <a:t>”</a:t>
            </a:r>
            <a:endParaRPr lang="zh-HK" altLang="en-US" dirty="0"/>
          </a:p>
        </p:txBody>
      </p:sp>
    </p:spTree>
    <p:extLst>
      <p:ext uri="{BB962C8B-B14F-4D97-AF65-F5344CB8AC3E}">
        <p14:creationId xmlns:p14="http://schemas.microsoft.com/office/powerpoint/2010/main" val="690374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smtClean="0"/>
              <a:t>Question 2</a:t>
            </a:r>
            <a:endParaRPr lang="zh-HK" altLang="en-US" dirty="0"/>
          </a:p>
        </p:txBody>
      </p:sp>
      <p:sp>
        <p:nvSpPr>
          <p:cNvPr id="3" name="內容版面配置區 2"/>
          <p:cNvSpPr>
            <a:spLocks noGrp="1"/>
          </p:cNvSpPr>
          <p:nvPr>
            <p:ph idx="1"/>
          </p:nvPr>
        </p:nvSpPr>
        <p:spPr/>
        <p:txBody>
          <a:bodyPr/>
          <a:lstStyle/>
          <a:p>
            <a:r>
              <a:rPr lang="en-US" altLang="zh-HK" dirty="0"/>
              <a:t>A 75 year old woman was brought to the A&amp;E department after a syncope episode at home today. </a:t>
            </a:r>
            <a:endParaRPr lang="zh-TW" altLang="zh-HK" dirty="0"/>
          </a:p>
          <a:p>
            <a:endParaRPr lang="zh-HK" altLang="en-US" dirty="0"/>
          </a:p>
        </p:txBody>
      </p:sp>
    </p:spTree>
    <p:extLst>
      <p:ext uri="{BB962C8B-B14F-4D97-AF65-F5344CB8AC3E}">
        <p14:creationId xmlns:p14="http://schemas.microsoft.com/office/powerpoint/2010/main" val="38664026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263</TotalTime>
  <Words>1134</Words>
  <Application>Microsoft Office PowerPoint</Application>
  <PresentationFormat>如螢幕大小 (4:3)</PresentationFormat>
  <Paragraphs>193</Paragraphs>
  <Slides>40</Slides>
  <Notes>2</Notes>
  <HiddenSlides>0</HiddenSlides>
  <MMClips>0</MMClips>
  <ScaleCrop>false</ScaleCrop>
  <HeadingPairs>
    <vt:vector size="4" baseType="variant">
      <vt:variant>
        <vt:lpstr>佈景主題</vt:lpstr>
      </vt:variant>
      <vt:variant>
        <vt:i4>1</vt:i4>
      </vt:variant>
      <vt:variant>
        <vt:lpstr>投影片標題</vt:lpstr>
      </vt:variant>
      <vt:variant>
        <vt:i4>40</vt:i4>
      </vt:variant>
    </vt:vector>
  </HeadingPairs>
  <TitlesOfParts>
    <vt:vector size="41" baseType="lpstr">
      <vt:lpstr>夏至</vt:lpstr>
      <vt:lpstr>JCM 2017-10-11 OSCE presentation  </vt:lpstr>
      <vt:lpstr>Question 1</vt:lpstr>
      <vt:lpstr>What is the most worrying injury mechanism? </vt:lpstr>
      <vt:lpstr>Why is this wound prone to infection? </vt:lpstr>
      <vt:lpstr>Suggest 3 organisms to cover in this kind of wound. (any 3)</vt:lpstr>
      <vt:lpstr>Suggest appropriate antibiotics</vt:lpstr>
      <vt:lpstr>Suggest 3 important point in the management other than antibiotics.</vt:lpstr>
      <vt:lpstr>Points to note:</vt:lpstr>
      <vt:lpstr>Question 2</vt:lpstr>
      <vt:lpstr>Describe the ECG findings</vt:lpstr>
      <vt:lpstr>What is the ECG Dx?</vt:lpstr>
      <vt:lpstr>Reversible causes to rule out:</vt:lpstr>
      <vt:lpstr>Do we need to treat all patients with “trifascicular block”?</vt:lpstr>
      <vt:lpstr>Symptomatic “trifascicular block”</vt:lpstr>
      <vt:lpstr>Question 3</vt:lpstr>
      <vt:lpstr>Suggest the best induction agent of choice.</vt:lpstr>
      <vt:lpstr>List 3 contraindications of the use of succinylcholine in RSI.</vt:lpstr>
      <vt:lpstr>What is happening?</vt:lpstr>
      <vt:lpstr>What is the most important initial management?</vt:lpstr>
      <vt:lpstr>What can you do to relax the masseter muscles?</vt:lpstr>
      <vt:lpstr>What is happening?</vt:lpstr>
      <vt:lpstr>What can trigger MH?</vt:lpstr>
      <vt:lpstr>What are the useful clues to recognize MH?</vt:lpstr>
      <vt:lpstr>What is the most useful treatment for this condition?</vt:lpstr>
      <vt:lpstr>Question 4</vt:lpstr>
      <vt:lpstr>ECG</vt:lpstr>
      <vt:lpstr>Question 1</vt:lpstr>
      <vt:lpstr>Think from P..QRS..T</vt:lpstr>
      <vt:lpstr>Suggest a clinical prediction rule that can be useful in assessing patient with syncope. </vt:lpstr>
      <vt:lpstr>Interpret the ECG. </vt:lpstr>
      <vt:lpstr>ECG features of HCM</vt:lpstr>
      <vt:lpstr>ECG feature of HCM </vt:lpstr>
      <vt:lpstr>P wave interpretation</vt:lpstr>
      <vt:lpstr>ECG feature of HCM</vt:lpstr>
      <vt:lpstr>Together with the presenting symptoms, what diagnosis should you suspect? </vt:lpstr>
      <vt:lpstr>Types of HCM</vt:lpstr>
      <vt:lpstr>Problems with HCM </vt:lpstr>
      <vt:lpstr>Suggest the most appropriate investigation to rule in your provisional diagnosis.</vt:lpstr>
      <vt:lpstr>What treatment can be considered if the patient had recurrent syncope after the diagnosis was confirmed?</vt:lpstr>
      <vt:lpstr>The end </vt:lpstr>
    </vt:vector>
  </TitlesOfParts>
  <Company>Hospital Authority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JCM OSCE presentation</dc:title>
  <dc:creator>K Y LI Dr, TMH Asso Cons(A&amp;E)</dc:creator>
  <cp:lastModifiedBy>K Y LI Dr, TMH Asso Cons(A&amp;E)</cp:lastModifiedBy>
  <cp:revision>26</cp:revision>
  <dcterms:created xsi:type="dcterms:W3CDTF">2017-09-24T12:41:22Z</dcterms:created>
  <dcterms:modified xsi:type="dcterms:W3CDTF">2017-09-26T06:41:16Z</dcterms:modified>
</cp:coreProperties>
</file>